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50" r:id="rId1"/>
    <p:sldMasterId id="2147483762" r:id="rId2"/>
  </p:sldMasterIdLst>
  <p:notesMasterIdLst>
    <p:notesMasterId r:id="rId10"/>
  </p:notesMasterIdLst>
  <p:sldIdLst>
    <p:sldId id="366" r:id="rId3"/>
    <p:sldId id="436" r:id="rId4"/>
    <p:sldId id="448" r:id="rId5"/>
    <p:sldId id="261" r:id="rId6"/>
    <p:sldId id="296" r:id="rId7"/>
    <p:sldId id="259"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CCCC"/>
    <a:srgbClr val="00A291"/>
    <a:srgbClr val="D60093"/>
    <a:srgbClr val="FFCCFF"/>
    <a:srgbClr val="9BF2FB"/>
    <a:srgbClr val="00EE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6196F3-EDDA-4C62-B692-F9E834522021}" v="5" dt="2024-02-09T16:45:11.2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3713" autoAdjust="0"/>
  </p:normalViewPr>
  <p:slideViewPr>
    <p:cSldViewPr snapToGrid="0">
      <p:cViewPr varScale="1">
        <p:scale>
          <a:sx n="67" d="100"/>
          <a:sy n="67" d="100"/>
        </p:scale>
        <p:origin x="52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965727-8DBE-4892-9553-84A6F4D9CD81}" type="datetimeFigureOut">
              <a:rPr lang="en-GB" smtClean="0"/>
              <a:t>09/02/2024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C1702C-A75D-456D-883D-4C0CF9D90A8B}" type="slidenum">
              <a:rPr lang="en-GB" smtClean="0"/>
              <a:t>‹#›</a:t>
            </a:fld>
            <a:endParaRPr lang="en-GB"/>
          </a:p>
        </p:txBody>
      </p:sp>
    </p:spTree>
    <p:extLst>
      <p:ext uri="{BB962C8B-B14F-4D97-AF65-F5344CB8AC3E}">
        <p14:creationId xmlns:p14="http://schemas.microsoft.com/office/powerpoint/2010/main" val="3324228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Nick</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660615C-60BF-4CB1-A24D-BAE46673123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15914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1E785-ECA9-473F-B5A7-EFCBD17B40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6F78B9B-99C0-4FA4-9C7B-594FA234CF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C0BAF97-D762-49D5-8C75-277D3B7DC7D1}"/>
              </a:ext>
            </a:extLst>
          </p:cNvPr>
          <p:cNvSpPr>
            <a:spLocks noGrp="1"/>
          </p:cNvSpPr>
          <p:nvPr>
            <p:ph type="dt" sz="half" idx="10"/>
          </p:nvPr>
        </p:nvSpPr>
        <p:spPr/>
        <p:txBody>
          <a:bodyPr/>
          <a:lstStyle/>
          <a:p>
            <a:fld id="{BCE13782-202B-864D-86DF-24689BAFDDF2}" type="datetimeFigureOut">
              <a:rPr lang="en-GB" smtClean="0"/>
              <a:t>09/02/2024</a:t>
            </a:fld>
            <a:endParaRPr lang="en-GB"/>
          </a:p>
        </p:txBody>
      </p:sp>
      <p:sp>
        <p:nvSpPr>
          <p:cNvPr id="5" name="Footer Placeholder 4">
            <a:extLst>
              <a:ext uri="{FF2B5EF4-FFF2-40B4-BE49-F238E27FC236}">
                <a16:creationId xmlns:a16="http://schemas.microsoft.com/office/drawing/2014/main" id="{E4547A73-0473-43DE-9828-E5F69CAECB6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7097559-48DB-4FE4-99D0-2F1502F6BDE2}"/>
              </a:ext>
            </a:extLst>
          </p:cNvPr>
          <p:cNvSpPr>
            <a:spLocks noGrp="1"/>
          </p:cNvSpPr>
          <p:nvPr>
            <p:ph type="sldNum" sz="quarter" idx="12"/>
          </p:nvPr>
        </p:nvSpPr>
        <p:spPr/>
        <p:txBody>
          <a:bodyPr/>
          <a:lstStyle/>
          <a:p>
            <a:fld id="{D7F4EDA8-7320-454F-BE4D-B69A504C837E}" type="slidenum">
              <a:rPr lang="en-GB" smtClean="0"/>
              <a:t>‹#›</a:t>
            </a:fld>
            <a:endParaRPr lang="en-GB"/>
          </a:p>
        </p:txBody>
      </p:sp>
    </p:spTree>
    <p:extLst>
      <p:ext uri="{BB962C8B-B14F-4D97-AF65-F5344CB8AC3E}">
        <p14:creationId xmlns:p14="http://schemas.microsoft.com/office/powerpoint/2010/main" val="3774516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83A01-D8FE-473F-9858-82A939EEBA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D15C7BF-C440-4DFD-B83A-02834FBA6C0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18B5DA0-6657-48E5-93EB-1CF7BDED99F1}"/>
              </a:ext>
            </a:extLst>
          </p:cNvPr>
          <p:cNvSpPr>
            <a:spLocks noGrp="1"/>
          </p:cNvSpPr>
          <p:nvPr>
            <p:ph type="dt" sz="half" idx="10"/>
          </p:nvPr>
        </p:nvSpPr>
        <p:spPr/>
        <p:txBody>
          <a:bodyPr/>
          <a:lstStyle/>
          <a:p>
            <a:fld id="{BCE13782-202B-864D-86DF-24689BAFDDF2}" type="datetimeFigureOut">
              <a:rPr lang="en-GB" smtClean="0"/>
              <a:t>09/02/2024</a:t>
            </a:fld>
            <a:endParaRPr lang="en-GB"/>
          </a:p>
        </p:txBody>
      </p:sp>
      <p:sp>
        <p:nvSpPr>
          <p:cNvPr id="5" name="Footer Placeholder 4">
            <a:extLst>
              <a:ext uri="{FF2B5EF4-FFF2-40B4-BE49-F238E27FC236}">
                <a16:creationId xmlns:a16="http://schemas.microsoft.com/office/drawing/2014/main" id="{7566B7AF-3D43-41EF-AD8F-A22F390D74C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54B802-B4A9-4834-B7A7-246B80AA8F06}"/>
              </a:ext>
            </a:extLst>
          </p:cNvPr>
          <p:cNvSpPr>
            <a:spLocks noGrp="1"/>
          </p:cNvSpPr>
          <p:nvPr>
            <p:ph type="sldNum" sz="quarter" idx="12"/>
          </p:nvPr>
        </p:nvSpPr>
        <p:spPr/>
        <p:txBody>
          <a:bodyPr/>
          <a:lstStyle/>
          <a:p>
            <a:fld id="{D7F4EDA8-7320-454F-BE4D-B69A504C837E}" type="slidenum">
              <a:rPr lang="en-GB" smtClean="0"/>
              <a:t>‹#›</a:t>
            </a:fld>
            <a:endParaRPr lang="en-GB"/>
          </a:p>
        </p:txBody>
      </p:sp>
    </p:spTree>
    <p:extLst>
      <p:ext uri="{BB962C8B-B14F-4D97-AF65-F5344CB8AC3E}">
        <p14:creationId xmlns:p14="http://schemas.microsoft.com/office/powerpoint/2010/main" val="2290334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999471C-0186-4C69-878D-EB30E9CCB79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5364EB-0D23-493E-A349-48E9001075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46E22A-B659-43E8-92D2-876F24D67C3D}"/>
              </a:ext>
            </a:extLst>
          </p:cNvPr>
          <p:cNvSpPr>
            <a:spLocks noGrp="1"/>
          </p:cNvSpPr>
          <p:nvPr>
            <p:ph type="dt" sz="half" idx="10"/>
          </p:nvPr>
        </p:nvSpPr>
        <p:spPr/>
        <p:txBody>
          <a:bodyPr/>
          <a:lstStyle/>
          <a:p>
            <a:fld id="{BCE13782-202B-864D-86DF-24689BAFDDF2}" type="datetimeFigureOut">
              <a:rPr lang="en-GB" smtClean="0"/>
              <a:t>09/02/2024</a:t>
            </a:fld>
            <a:endParaRPr lang="en-GB"/>
          </a:p>
        </p:txBody>
      </p:sp>
      <p:sp>
        <p:nvSpPr>
          <p:cNvPr id="5" name="Footer Placeholder 4">
            <a:extLst>
              <a:ext uri="{FF2B5EF4-FFF2-40B4-BE49-F238E27FC236}">
                <a16:creationId xmlns:a16="http://schemas.microsoft.com/office/drawing/2014/main" id="{8BE16361-5A12-43A3-9B33-826CE2F334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42A031F-91B9-475E-BEA3-8327FF85C7A1}"/>
              </a:ext>
            </a:extLst>
          </p:cNvPr>
          <p:cNvSpPr>
            <a:spLocks noGrp="1"/>
          </p:cNvSpPr>
          <p:nvPr>
            <p:ph type="sldNum" sz="quarter" idx="12"/>
          </p:nvPr>
        </p:nvSpPr>
        <p:spPr/>
        <p:txBody>
          <a:bodyPr/>
          <a:lstStyle/>
          <a:p>
            <a:fld id="{D7F4EDA8-7320-454F-BE4D-B69A504C837E}" type="slidenum">
              <a:rPr lang="en-GB" smtClean="0"/>
              <a:t>‹#›</a:t>
            </a:fld>
            <a:endParaRPr lang="en-GB"/>
          </a:p>
        </p:txBody>
      </p:sp>
    </p:spTree>
    <p:extLst>
      <p:ext uri="{BB962C8B-B14F-4D97-AF65-F5344CB8AC3E}">
        <p14:creationId xmlns:p14="http://schemas.microsoft.com/office/powerpoint/2010/main" val="3469280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two content">
    <p:bg>
      <p:bgRef idx="1001">
        <a:schemeClr val="bg1"/>
      </p:bgRef>
    </p:bg>
    <p:spTree>
      <p:nvGrpSpPr>
        <p:cNvPr id="1" name=""/>
        <p:cNvGrpSpPr/>
        <p:nvPr/>
      </p:nvGrpSpPr>
      <p:grpSpPr>
        <a:xfrm>
          <a:off x="0" y="0"/>
          <a:ext cx="0" cy="0"/>
          <a:chOff x="0" y="0"/>
          <a:chExt cx="0" cy="0"/>
        </a:xfrm>
      </p:grpSpPr>
      <p:sp>
        <p:nvSpPr>
          <p:cNvPr id="18" name="Content Placeholder 17"/>
          <p:cNvSpPr>
            <a:spLocks noGrp="1"/>
          </p:cNvSpPr>
          <p:nvPr>
            <p:ph sz="quarter" idx="10" hasCustomPrompt="1"/>
          </p:nvPr>
        </p:nvSpPr>
        <p:spPr>
          <a:xfrm>
            <a:off x="623392" y="1268413"/>
            <a:ext cx="5277611" cy="5256931"/>
          </a:xfrm>
          <a:prstGeom prst="rect">
            <a:avLst/>
          </a:prstGeom>
        </p:spPr>
        <p:txBody>
          <a:bodyPr/>
          <a:lstStyle>
            <a:lvl1pPr marL="285750" indent="-285750">
              <a:buFont typeface="Arial" panose="020B0604020202020204" pitchFamily="34" charset="0"/>
              <a:buChar char="•"/>
              <a:defRPr sz="1800"/>
            </a:lvl1pPr>
          </a:lstStyle>
          <a:p>
            <a:pPr lvl="0"/>
            <a:r>
              <a:rPr lang="en-US"/>
              <a:t>Always use at least size 18 font </a:t>
            </a:r>
          </a:p>
        </p:txBody>
      </p:sp>
      <p:sp>
        <p:nvSpPr>
          <p:cNvPr id="21" name="Title 20"/>
          <p:cNvSpPr>
            <a:spLocks noGrp="1"/>
          </p:cNvSpPr>
          <p:nvPr>
            <p:ph type="title"/>
          </p:nvPr>
        </p:nvSpPr>
        <p:spPr>
          <a:xfrm>
            <a:off x="623392" y="404664"/>
            <a:ext cx="10942240" cy="648072"/>
          </a:xfrm>
          <a:prstGeom prst="rect">
            <a:avLst/>
          </a:prstGeom>
        </p:spPr>
        <p:txBody>
          <a:bodyPr/>
          <a:lstStyle>
            <a:lvl1pPr>
              <a:defRPr sz="3200" b="1">
                <a:solidFill>
                  <a:schemeClr val="tx1"/>
                </a:solidFill>
              </a:defRPr>
            </a:lvl1pPr>
          </a:lstStyle>
          <a:p>
            <a:r>
              <a:rPr lang="en-US"/>
              <a:t>Click to edit Master title style</a:t>
            </a:r>
            <a:endParaRPr lang="en-GB"/>
          </a:p>
        </p:txBody>
      </p:sp>
      <p:sp>
        <p:nvSpPr>
          <p:cNvPr id="9" name="Content Placeholder 17"/>
          <p:cNvSpPr>
            <a:spLocks noGrp="1"/>
          </p:cNvSpPr>
          <p:nvPr>
            <p:ph sz="quarter" idx="13" hasCustomPrompt="1"/>
          </p:nvPr>
        </p:nvSpPr>
        <p:spPr>
          <a:xfrm>
            <a:off x="6288021" y="1268413"/>
            <a:ext cx="5277611" cy="5256931"/>
          </a:xfrm>
          <a:prstGeom prst="rect">
            <a:avLst/>
          </a:prstGeom>
        </p:spPr>
        <p:txBody>
          <a:bodyPr/>
          <a:lstStyle>
            <a:lvl1pPr marL="285750" indent="-285750">
              <a:buFont typeface="Arial" panose="020B0604020202020204" pitchFamily="34" charset="0"/>
              <a:buChar char="•"/>
              <a:defRPr sz="1800"/>
            </a:lvl1pPr>
          </a:lstStyle>
          <a:p>
            <a:pPr lvl="0"/>
            <a:r>
              <a:rPr lang="en-US"/>
              <a:t>Always use at least size 18 font </a:t>
            </a:r>
          </a:p>
        </p:txBody>
      </p:sp>
    </p:spTree>
    <p:extLst>
      <p:ext uri="{BB962C8B-B14F-4D97-AF65-F5344CB8AC3E}">
        <p14:creationId xmlns:p14="http://schemas.microsoft.com/office/powerpoint/2010/main" val="178434276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18" name="Content Placeholder 17"/>
          <p:cNvSpPr>
            <a:spLocks noGrp="1"/>
          </p:cNvSpPr>
          <p:nvPr>
            <p:ph sz="quarter" idx="10" hasCustomPrompt="1"/>
          </p:nvPr>
        </p:nvSpPr>
        <p:spPr>
          <a:xfrm>
            <a:off x="623392" y="1268413"/>
            <a:ext cx="10944192" cy="5256931"/>
          </a:xfrm>
          <a:prstGeom prst="rect">
            <a:avLst/>
          </a:prstGeom>
        </p:spPr>
        <p:txBody>
          <a:bodyPr/>
          <a:lstStyle>
            <a:lvl1pPr marL="285750" indent="-285750">
              <a:buFont typeface="Arial" panose="020B0604020202020204" pitchFamily="34" charset="0"/>
              <a:buChar char="•"/>
              <a:defRPr sz="1800"/>
            </a:lvl1pPr>
          </a:lstStyle>
          <a:p>
            <a:pPr lvl="0"/>
            <a:r>
              <a:rPr lang="en-US"/>
              <a:t>Always use at least size 18 font</a:t>
            </a:r>
          </a:p>
        </p:txBody>
      </p:sp>
      <p:sp>
        <p:nvSpPr>
          <p:cNvPr id="21" name="Title 20"/>
          <p:cNvSpPr>
            <a:spLocks noGrp="1"/>
          </p:cNvSpPr>
          <p:nvPr>
            <p:ph type="title"/>
          </p:nvPr>
        </p:nvSpPr>
        <p:spPr>
          <a:xfrm>
            <a:off x="623392" y="404664"/>
            <a:ext cx="10944192" cy="648072"/>
          </a:xfrm>
          <a:prstGeom prst="rect">
            <a:avLst/>
          </a:prstGeom>
        </p:spPr>
        <p:txBody>
          <a:bodyPr/>
          <a:lstStyle>
            <a:lvl1pPr>
              <a:defRPr sz="3200" b="1">
                <a:solidFill>
                  <a:schemeClr val="tx1"/>
                </a:solidFill>
              </a:defRPr>
            </a:lvl1pPr>
          </a:lstStyle>
          <a:p>
            <a:r>
              <a:rPr lang="en-US"/>
              <a:t>Click to edit Master title style</a:t>
            </a:r>
            <a:endParaRPr lang="en-GB"/>
          </a:p>
        </p:txBody>
      </p:sp>
    </p:spTree>
    <p:extLst>
      <p:ext uri="{BB962C8B-B14F-4D97-AF65-F5344CB8AC3E}">
        <p14:creationId xmlns:p14="http://schemas.microsoft.com/office/powerpoint/2010/main" val="24484525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682560"/>
        </a:solidFill>
        <a:effectLst/>
      </p:bgPr>
    </p:bg>
    <p:spTree>
      <p:nvGrpSpPr>
        <p:cNvPr id="1" name=""/>
        <p:cNvGrpSpPr/>
        <p:nvPr/>
      </p:nvGrpSpPr>
      <p:grpSpPr>
        <a:xfrm>
          <a:off x="0" y="0"/>
          <a:ext cx="0" cy="0"/>
          <a:chOff x="0" y="0"/>
          <a:chExt cx="0" cy="0"/>
        </a:xfrm>
      </p:grpSpPr>
      <p:sp>
        <p:nvSpPr>
          <p:cNvPr id="7171" name="Rectangle 3"/>
          <p:cNvSpPr>
            <a:spLocks noGrp="1" noChangeArrowheads="1"/>
          </p:cNvSpPr>
          <p:nvPr>
            <p:ph type="ctrTitle" hasCustomPrompt="1"/>
          </p:nvPr>
        </p:nvSpPr>
        <p:spPr>
          <a:xfrm>
            <a:off x="623392" y="1752600"/>
            <a:ext cx="10944192" cy="1388368"/>
          </a:xfrm>
          <a:prstGeom prst="rect">
            <a:avLst/>
          </a:prstGeom>
        </p:spPr>
        <p:txBody>
          <a:bodyPr/>
          <a:lstStyle>
            <a:lvl1pPr>
              <a:defRPr sz="4400" b="1" baseline="0">
                <a:solidFill>
                  <a:schemeClr val="tx1"/>
                </a:solidFill>
                <a:latin typeface="Arial Bold" panose="020B0704020202020204" pitchFamily="34" charset="0"/>
                <a:cs typeface="Arial Bold" panose="020B0704020202020204" pitchFamily="34" charset="0"/>
              </a:defRPr>
            </a:lvl1pPr>
          </a:lstStyle>
          <a:p>
            <a:pPr lvl="0"/>
            <a:r>
              <a:rPr lang="en-US" noProof="0"/>
              <a:t>Click to add title</a:t>
            </a:r>
          </a:p>
        </p:txBody>
      </p:sp>
      <p:sp>
        <p:nvSpPr>
          <p:cNvPr id="7172" name="Rectangle 4"/>
          <p:cNvSpPr>
            <a:spLocks noGrp="1" noChangeArrowheads="1"/>
          </p:cNvSpPr>
          <p:nvPr>
            <p:ph type="subTitle" idx="1" hasCustomPrompt="1"/>
          </p:nvPr>
        </p:nvSpPr>
        <p:spPr>
          <a:xfrm>
            <a:off x="623392" y="1303784"/>
            <a:ext cx="10944192" cy="448816"/>
          </a:xfrm>
          <a:prstGeom prst="rect">
            <a:avLst/>
          </a:prstGeom>
        </p:spPr>
        <p:txBody>
          <a:bodyPr/>
          <a:lstStyle>
            <a:lvl1pPr marL="0" indent="0">
              <a:buFontTx/>
              <a:buNone/>
              <a:defRPr sz="2000" b="0">
                <a:solidFill>
                  <a:schemeClr val="tx1"/>
                </a:solidFill>
                <a:latin typeface="+mn-lt"/>
                <a:cs typeface="Arial Bold" panose="020B0704020202020204" pitchFamily="34" charset="0"/>
              </a:defRPr>
            </a:lvl1pPr>
          </a:lstStyle>
          <a:p>
            <a:pPr lvl="0"/>
            <a:r>
              <a:rPr lang="en-US" noProof="0"/>
              <a:t>Click to add Service / Team</a:t>
            </a:r>
          </a:p>
        </p:txBody>
      </p:sp>
      <p:sp>
        <p:nvSpPr>
          <p:cNvPr id="7" name="Text Placeholder 6"/>
          <p:cNvSpPr>
            <a:spLocks noGrp="1"/>
          </p:cNvSpPr>
          <p:nvPr>
            <p:ph type="body" sz="quarter" idx="11" hasCustomPrompt="1"/>
          </p:nvPr>
        </p:nvSpPr>
        <p:spPr>
          <a:xfrm>
            <a:off x="623392" y="3593070"/>
            <a:ext cx="10944192" cy="1708138"/>
          </a:xfrm>
          <a:prstGeom prst="rect">
            <a:avLst/>
          </a:prstGeom>
        </p:spPr>
        <p:txBody>
          <a:bodyPr/>
          <a:lstStyle>
            <a:lvl1pPr marL="0" indent="0">
              <a:buNone/>
              <a:defRPr sz="1800" baseline="0">
                <a:solidFill>
                  <a:schemeClr val="tx1"/>
                </a:solidFill>
              </a:defRPr>
            </a:lvl1pPr>
          </a:lstStyle>
          <a:p>
            <a:pPr lvl="0"/>
            <a:r>
              <a:rPr lang="en-GB"/>
              <a:t>You can change a slide’s background colour, but always remember to consider accessibility!</a:t>
            </a:r>
          </a:p>
        </p:txBody>
      </p:sp>
      <p:pic>
        <p:nvPicPr>
          <p:cNvPr id="8" name="Picture 7" descr="ECC_Primary_Logo_White.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32438" y="5949280"/>
            <a:ext cx="1559159" cy="568882"/>
          </a:xfrm>
          <a:prstGeom prst="rect">
            <a:avLst/>
          </a:prstGeom>
        </p:spPr>
      </p:pic>
    </p:spTree>
    <p:extLst>
      <p:ext uri="{BB962C8B-B14F-4D97-AF65-F5344CB8AC3E}">
        <p14:creationId xmlns:p14="http://schemas.microsoft.com/office/powerpoint/2010/main" val="3878801322"/>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content and bullets">
    <p:bg>
      <p:bgRef idx="1001">
        <a:schemeClr val="bg1"/>
      </p:bgRef>
    </p:bg>
    <p:spTree>
      <p:nvGrpSpPr>
        <p:cNvPr id="1" name=""/>
        <p:cNvGrpSpPr/>
        <p:nvPr/>
      </p:nvGrpSpPr>
      <p:grpSpPr>
        <a:xfrm>
          <a:off x="0" y="0"/>
          <a:ext cx="0" cy="0"/>
          <a:chOff x="0" y="0"/>
          <a:chExt cx="0" cy="0"/>
        </a:xfrm>
      </p:grpSpPr>
      <p:sp>
        <p:nvSpPr>
          <p:cNvPr id="18" name="Content Placeholder 17"/>
          <p:cNvSpPr>
            <a:spLocks noGrp="1"/>
          </p:cNvSpPr>
          <p:nvPr>
            <p:ph sz="quarter" idx="10" hasCustomPrompt="1"/>
          </p:nvPr>
        </p:nvSpPr>
        <p:spPr>
          <a:xfrm>
            <a:off x="623393" y="1268189"/>
            <a:ext cx="10943167" cy="1224632"/>
          </a:xfrm>
          <a:prstGeom prst="rect">
            <a:avLst/>
          </a:prstGeom>
        </p:spPr>
        <p:txBody>
          <a:bodyPr/>
          <a:lstStyle>
            <a:lvl1pPr marL="0" indent="0">
              <a:buNone/>
              <a:defRPr sz="1800" baseline="0"/>
            </a:lvl1pPr>
          </a:lstStyle>
          <a:p>
            <a:pPr lvl="0"/>
            <a:r>
              <a:rPr lang="en-US"/>
              <a:t>Always use at least size 18 font </a:t>
            </a:r>
          </a:p>
        </p:txBody>
      </p:sp>
      <p:sp>
        <p:nvSpPr>
          <p:cNvPr id="21" name="Title 20"/>
          <p:cNvSpPr>
            <a:spLocks noGrp="1"/>
          </p:cNvSpPr>
          <p:nvPr>
            <p:ph type="title"/>
          </p:nvPr>
        </p:nvSpPr>
        <p:spPr>
          <a:xfrm>
            <a:off x="624418" y="404664"/>
            <a:ext cx="10963572" cy="648072"/>
          </a:xfrm>
          <a:prstGeom prst="rect">
            <a:avLst/>
          </a:prstGeom>
        </p:spPr>
        <p:txBody>
          <a:bodyPr/>
          <a:lstStyle>
            <a:lvl1pPr>
              <a:defRPr sz="3200" b="1">
                <a:solidFill>
                  <a:schemeClr val="tx1"/>
                </a:solidFill>
              </a:defRPr>
            </a:lvl1pPr>
          </a:lstStyle>
          <a:p>
            <a:r>
              <a:rPr lang="en-US"/>
              <a:t>Click to edit Master title style</a:t>
            </a:r>
            <a:endParaRPr lang="en-GB"/>
          </a:p>
        </p:txBody>
      </p:sp>
      <p:sp>
        <p:nvSpPr>
          <p:cNvPr id="3" name="Content Placeholder 2"/>
          <p:cNvSpPr>
            <a:spLocks noGrp="1"/>
          </p:cNvSpPr>
          <p:nvPr>
            <p:ph sz="quarter" idx="13" hasCustomPrompt="1"/>
          </p:nvPr>
        </p:nvSpPr>
        <p:spPr>
          <a:xfrm>
            <a:off x="623392" y="2708274"/>
            <a:ext cx="10964597" cy="3815752"/>
          </a:xfrm>
          <a:prstGeom prst="rect">
            <a:avLst/>
          </a:prstGeom>
        </p:spPr>
        <p:txBody>
          <a:bodyPr/>
          <a:lstStyle>
            <a:lvl1pPr>
              <a:defRPr sz="1800" b="1">
                <a:solidFill>
                  <a:schemeClr val="tx1"/>
                </a:solidFill>
              </a:defRPr>
            </a:lvl1pPr>
            <a:lvl2pPr>
              <a:defRPr sz="1700" b="1">
                <a:solidFill>
                  <a:schemeClr val="tx2"/>
                </a:solidFill>
              </a:defRPr>
            </a:lvl2pPr>
            <a:lvl3pPr>
              <a:defRPr sz="1700" b="1">
                <a:solidFill>
                  <a:schemeClr val="tx2"/>
                </a:solidFill>
              </a:defRPr>
            </a:lvl3pPr>
            <a:lvl4pPr>
              <a:defRPr sz="1700" b="1">
                <a:solidFill>
                  <a:schemeClr val="tx2"/>
                </a:solidFill>
              </a:defRPr>
            </a:lvl4pPr>
            <a:lvl5pPr>
              <a:defRPr sz="1700" b="1">
                <a:solidFill>
                  <a:schemeClr val="tx2"/>
                </a:solidFill>
              </a:defRPr>
            </a:lvl5pPr>
          </a:lstStyle>
          <a:p>
            <a:pPr lvl="0"/>
            <a:r>
              <a:rPr lang="en-US"/>
              <a:t>Always use at least size 18 font </a:t>
            </a:r>
          </a:p>
        </p:txBody>
      </p:sp>
    </p:spTree>
    <p:extLst>
      <p:ext uri="{BB962C8B-B14F-4D97-AF65-F5344CB8AC3E}">
        <p14:creationId xmlns:p14="http://schemas.microsoft.com/office/powerpoint/2010/main" val="21018236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9">
          <p15:clr>
            <a:srgbClr val="FBAE40"/>
          </p15:clr>
        </p15:guide>
        <p15:guide id="2" pos="3840">
          <p15:clr>
            <a:srgbClr val="FBAE40"/>
          </p15:clr>
        </p15:guide>
        <p15:guide id="3" orient="horz" pos="1706">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two content">
    <p:bg>
      <p:bgRef idx="1001">
        <a:schemeClr val="bg1"/>
      </p:bgRef>
    </p:bg>
    <p:spTree>
      <p:nvGrpSpPr>
        <p:cNvPr id="1" name=""/>
        <p:cNvGrpSpPr/>
        <p:nvPr/>
      </p:nvGrpSpPr>
      <p:grpSpPr>
        <a:xfrm>
          <a:off x="0" y="0"/>
          <a:ext cx="0" cy="0"/>
          <a:chOff x="0" y="0"/>
          <a:chExt cx="0" cy="0"/>
        </a:xfrm>
      </p:grpSpPr>
      <p:sp>
        <p:nvSpPr>
          <p:cNvPr id="18" name="Content Placeholder 17"/>
          <p:cNvSpPr>
            <a:spLocks noGrp="1"/>
          </p:cNvSpPr>
          <p:nvPr>
            <p:ph sz="quarter" idx="10" hasCustomPrompt="1"/>
          </p:nvPr>
        </p:nvSpPr>
        <p:spPr>
          <a:xfrm>
            <a:off x="623392" y="1268413"/>
            <a:ext cx="5277611" cy="5256931"/>
          </a:xfrm>
          <a:prstGeom prst="rect">
            <a:avLst/>
          </a:prstGeom>
        </p:spPr>
        <p:txBody>
          <a:bodyPr/>
          <a:lstStyle>
            <a:lvl1pPr marL="285750" indent="-285750">
              <a:buFont typeface="Arial" panose="020B0604020202020204" pitchFamily="34" charset="0"/>
              <a:buChar char="•"/>
              <a:defRPr sz="1800"/>
            </a:lvl1pPr>
          </a:lstStyle>
          <a:p>
            <a:pPr lvl="0"/>
            <a:r>
              <a:rPr lang="en-US"/>
              <a:t>Always use at least size 18 font </a:t>
            </a:r>
          </a:p>
        </p:txBody>
      </p:sp>
      <p:sp>
        <p:nvSpPr>
          <p:cNvPr id="21" name="Title 20"/>
          <p:cNvSpPr>
            <a:spLocks noGrp="1"/>
          </p:cNvSpPr>
          <p:nvPr>
            <p:ph type="title"/>
          </p:nvPr>
        </p:nvSpPr>
        <p:spPr>
          <a:xfrm>
            <a:off x="623392" y="404664"/>
            <a:ext cx="10942240" cy="648072"/>
          </a:xfrm>
          <a:prstGeom prst="rect">
            <a:avLst/>
          </a:prstGeom>
        </p:spPr>
        <p:txBody>
          <a:bodyPr/>
          <a:lstStyle>
            <a:lvl1pPr>
              <a:defRPr sz="3200" b="1">
                <a:solidFill>
                  <a:schemeClr val="tx1"/>
                </a:solidFill>
              </a:defRPr>
            </a:lvl1pPr>
          </a:lstStyle>
          <a:p>
            <a:r>
              <a:rPr lang="en-US"/>
              <a:t>Click to edit Master title style</a:t>
            </a:r>
            <a:endParaRPr lang="en-GB"/>
          </a:p>
        </p:txBody>
      </p:sp>
      <p:sp>
        <p:nvSpPr>
          <p:cNvPr id="9" name="Content Placeholder 17"/>
          <p:cNvSpPr>
            <a:spLocks noGrp="1"/>
          </p:cNvSpPr>
          <p:nvPr>
            <p:ph sz="quarter" idx="13" hasCustomPrompt="1"/>
          </p:nvPr>
        </p:nvSpPr>
        <p:spPr>
          <a:xfrm>
            <a:off x="6288021" y="1268413"/>
            <a:ext cx="5277611" cy="5256931"/>
          </a:xfrm>
          <a:prstGeom prst="rect">
            <a:avLst/>
          </a:prstGeom>
        </p:spPr>
        <p:txBody>
          <a:bodyPr/>
          <a:lstStyle>
            <a:lvl1pPr marL="285750" indent="-285750">
              <a:buFont typeface="Arial" panose="020B0604020202020204" pitchFamily="34" charset="0"/>
              <a:buChar char="•"/>
              <a:defRPr sz="1800"/>
            </a:lvl1pPr>
          </a:lstStyle>
          <a:p>
            <a:pPr lvl="0"/>
            <a:r>
              <a:rPr lang="en-US"/>
              <a:t>Always use at least size 18 font </a:t>
            </a:r>
          </a:p>
        </p:txBody>
      </p:sp>
    </p:spTree>
    <p:extLst>
      <p:ext uri="{BB962C8B-B14F-4D97-AF65-F5344CB8AC3E}">
        <p14:creationId xmlns:p14="http://schemas.microsoft.com/office/powerpoint/2010/main" val="172345572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8" name="Content Placeholder 17"/>
          <p:cNvSpPr>
            <a:spLocks noGrp="1"/>
          </p:cNvSpPr>
          <p:nvPr>
            <p:ph sz="quarter" idx="10" hasCustomPrompt="1"/>
          </p:nvPr>
        </p:nvSpPr>
        <p:spPr>
          <a:xfrm>
            <a:off x="623392" y="1268413"/>
            <a:ext cx="10944192" cy="5256931"/>
          </a:xfrm>
          <a:prstGeom prst="rect">
            <a:avLst/>
          </a:prstGeom>
        </p:spPr>
        <p:txBody>
          <a:bodyPr/>
          <a:lstStyle>
            <a:lvl1pPr marL="285750" indent="-285750">
              <a:buFont typeface="Arial" panose="020B0604020202020204" pitchFamily="34" charset="0"/>
              <a:buChar char="•"/>
              <a:defRPr sz="1800"/>
            </a:lvl1pPr>
          </a:lstStyle>
          <a:p>
            <a:pPr lvl="0"/>
            <a:r>
              <a:rPr lang="en-US"/>
              <a:t>Always use at least size 18 font</a:t>
            </a:r>
          </a:p>
        </p:txBody>
      </p:sp>
      <p:sp>
        <p:nvSpPr>
          <p:cNvPr id="21" name="Title 20"/>
          <p:cNvSpPr>
            <a:spLocks noGrp="1"/>
          </p:cNvSpPr>
          <p:nvPr>
            <p:ph type="title"/>
          </p:nvPr>
        </p:nvSpPr>
        <p:spPr>
          <a:xfrm>
            <a:off x="623392" y="404664"/>
            <a:ext cx="10944192" cy="648072"/>
          </a:xfrm>
          <a:prstGeom prst="rect">
            <a:avLst/>
          </a:prstGeom>
        </p:spPr>
        <p:txBody>
          <a:bodyPr/>
          <a:lstStyle>
            <a:lvl1pPr>
              <a:defRPr sz="3200" b="1">
                <a:solidFill>
                  <a:schemeClr val="tx1"/>
                </a:solidFill>
              </a:defRPr>
            </a:lvl1pPr>
          </a:lstStyle>
          <a:p>
            <a:r>
              <a:rPr lang="en-US"/>
              <a:t>Click to edit Master title style</a:t>
            </a:r>
            <a:endParaRPr lang="en-GB"/>
          </a:p>
        </p:txBody>
      </p:sp>
    </p:spTree>
    <p:extLst>
      <p:ext uri="{BB962C8B-B14F-4D97-AF65-F5344CB8AC3E}">
        <p14:creationId xmlns:p14="http://schemas.microsoft.com/office/powerpoint/2010/main" val="22464986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pyright Slide">
    <p:spTree>
      <p:nvGrpSpPr>
        <p:cNvPr id="1" name=""/>
        <p:cNvGrpSpPr/>
        <p:nvPr/>
      </p:nvGrpSpPr>
      <p:grpSpPr>
        <a:xfrm>
          <a:off x="0" y="0"/>
          <a:ext cx="0" cy="0"/>
          <a:chOff x="0" y="0"/>
          <a:chExt cx="0" cy="0"/>
        </a:xfrm>
      </p:grpSpPr>
      <p:sp>
        <p:nvSpPr>
          <p:cNvPr id="18" name="Content Placeholder 17"/>
          <p:cNvSpPr>
            <a:spLocks noGrp="1"/>
          </p:cNvSpPr>
          <p:nvPr>
            <p:ph sz="quarter" idx="10" hasCustomPrompt="1"/>
          </p:nvPr>
        </p:nvSpPr>
        <p:spPr>
          <a:xfrm>
            <a:off x="623392" y="1268413"/>
            <a:ext cx="10944192" cy="5256931"/>
          </a:xfrm>
          <a:prstGeom prst="rect">
            <a:avLst/>
          </a:prstGeom>
        </p:spPr>
        <p:txBody>
          <a:bodyPr/>
          <a:lstStyle>
            <a:lvl1pPr marL="285750" indent="-285750">
              <a:buFont typeface="Arial" panose="020B0604020202020204" pitchFamily="34" charset="0"/>
              <a:buChar char="•"/>
              <a:defRPr sz="1800"/>
            </a:lvl1pPr>
          </a:lstStyle>
          <a:p>
            <a:pPr lvl="0"/>
            <a:r>
              <a:rPr lang="en-US"/>
              <a:t>Always use at least size 18 font</a:t>
            </a:r>
          </a:p>
        </p:txBody>
      </p:sp>
      <p:sp>
        <p:nvSpPr>
          <p:cNvPr id="21" name="Title 20"/>
          <p:cNvSpPr>
            <a:spLocks noGrp="1"/>
          </p:cNvSpPr>
          <p:nvPr>
            <p:ph type="title"/>
          </p:nvPr>
        </p:nvSpPr>
        <p:spPr>
          <a:xfrm>
            <a:off x="623392" y="404664"/>
            <a:ext cx="10944192" cy="648072"/>
          </a:xfrm>
          <a:prstGeom prst="rect">
            <a:avLst/>
          </a:prstGeom>
        </p:spPr>
        <p:txBody>
          <a:bodyPr/>
          <a:lstStyle>
            <a:lvl1pPr>
              <a:defRPr sz="3200" b="1">
                <a:solidFill>
                  <a:schemeClr val="tx1"/>
                </a:solidFill>
              </a:defRPr>
            </a:lvl1pPr>
          </a:lstStyle>
          <a:p>
            <a:r>
              <a:rPr lang="en-US"/>
              <a:t>Click to edit Master title style</a:t>
            </a:r>
            <a:endParaRPr lang="en-GB"/>
          </a:p>
        </p:txBody>
      </p:sp>
      <p:sp>
        <p:nvSpPr>
          <p:cNvPr id="4" name="TextBox 3"/>
          <p:cNvSpPr txBox="1"/>
          <p:nvPr userDrawn="1"/>
        </p:nvSpPr>
        <p:spPr>
          <a:xfrm>
            <a:off x="10032437" y="6597352"/>
            <a:ext cx="1728192" cy="216024"/>
          </a:xfrm>
          <a:prstGeom prst="rect">
            <a:avLst/>
          </a:prstGeom>
          <a:noFill/>
        </p:spPr>
        <p:txBody>
          <a:bodyPr wrap="square" rtlCol="0">
            <a:spAutoFit/>
          </a:bodyPr>
          <a:lstStyle/>
          <a:p>
            <a:r>
              <a:rPr lang="en-US" sz="800">
                <a:latin typeface="+mn-lt"/>
              </a:rPr>
              <a:t>© Essex County Council</a:t>
            </a:r>
          </a:p>
        </p:txBody>
      </p:sp>
    </p:spTree>
    <p:extLst>
      <p:ext uri="{BB962C8B-B14F-4D97-AF65-F5344CB8AC3E}">
        <p14:creationId xmlns:p14="http://schemas.microsoft.com/office/powerpoint/2010/main" val="17061959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lide, Black Logo">
    <p:bg>
      <p:bgPr>
        <a:solidFill>
          <a:schemeClr val="tx1"/>
        </a:solidFill>
        <a:effectLst/>
      </p:bgPr>
    </p:bg>
    <p:spTree>
      <p:nvGrpSpPr>
        <p:cNvPr id="1" name=""/>
        <p:cNvGrpSpPr/>
        <p:nvPr/>
      </p:nvGrpSpPr>
      <p:grpSpPr>
        <a:xfrm>
          <a:off x="0" y="0"/>
          <a:ext cx="0" cy="0"/>
          <a:chOff x="0" y="0"/>
          <a:chExt cx="0" cy="0"/>
        </a:xfrm>
      </p:grpSpPr>
      <p:sp>
        <p:nvSpPr>
          <p:cNvPr id="7171" name="Rectangle 3"/>
          <p:cNvSpPr>
            <a:spLocks noGrp="1" noChangeArrowheads="1"/>
          </p:cNvSpPr>
          <p:nvPr>
            <p:ph type="ctrTitle" hasCustomPrompt="1"/>
          </p:nvPr>
        </p:nvSpPr>
        <p:spPr>
          <a:xfrm>
            <a:off x="623392" y="1752600"/>
            <a:ext cx="10944192" cy="1388368"/>
          </a:xfrm>
          <a:prstGeom prst="rect">
            <a:avLst/>
          </a:prstGeom>
        </p:spPr>
        <p:txBody>
          <a:bodyPr/>
          <a:lstStyle>
            <a:lvl1pPr>
              <a:defRPr sz="4400" b="1" baseline="0">
                <a:solidFill>
                  <a:schemeClr val="bg1"/>
                </a:solidFill>
                <a:latin typeface="Arial Bold" panose="020B0704020202020204" pitchFamily="34" charset="0"/>
                <a:cs typeface="Arial Bold" panose="020B0704020202020204" pitchFamily="34" charset="0"/>
              </a:defRPr>
            </a:lvl1pPr>
          </a:lstStyle>
          <a:p>
            <a:pPr lvl="0"/>
            <a:r>
              <a:rPr lang="en-US" noProof="0"/>
              <a:t>Click to add title</a:t>
            </a:r>
          </a:p>
        </p:txBody>
      </p:sp>
      <p:sp>
        <p:nvSpPr>
          <p:cNvPr id="7172" name="Rectangle 4"/>
          <p:cNvSpPr>
            <a:spLocks noGrp="1" noChangeArrowheads="1"/>
          </p:cNvSpPr>
          <p:nvPr>
            <p:ph type="subTitle" idx="1" hasCustomPrompt="1"/>
          </p:nvPr>
        </p:nvSpPr>
        <p:spPr>
          <a:xfrm>
            <a:off x="623392" y="1303784"/>
            <a:ext cx="10944192" cy="448816"/>
          </a:xfrm>
          <a:prstGeom prst="rect">
            <a:avLst/>
          </a:prstGeom>
        </p:spPr>
        <p:txBody>
          <a:bodyPr/>
          <a:lstStyle>
            <a:lvl1pPr marL="0" indent="0">
              <a:buFontTx/>
              <a:buNone/>
              <a:defRPr sz="2000" b="0">
                <a:solidFill>
                  <a:schemeClr val="bg1"/>
                </a:solidFill>
                <a:latin typeface="+mn-lt"/>
                <a:cs typeface="Arial Bold" panose="020B0704020202020204" pitchFamily="34" charset="0"/>
              </a:defRPr>
            </a:lvl1pPr>
          </a:lstStyle>
          <a:p>
            <a:pPr lvl="0"/>
            <a:r>
              <a:rPr lang="en-US" noProof="0"/>
              <a:t>Click to add Service / Team</a:t>
            </a:r>
          </a:p>
        </p:txBody>
      </p:sp>
      <p:sp>
        <p:nvSpPr>
          <p:cNvPr id="7" name="Text Placeholder 6"/>
          <p:cNvSpPr>
            <a:spLocks noGrp="1"/>
          </p:cNvSpPr>
          <p:nvPr>
            <p:ph type="body" sz="quarter" idx="11" hasCustomPrompt="1"/>
          </p:nvPr>
        </p:nvSpPr>
        <p:spPr>
          <a:xfrm>
            <a:off x="623392" y="3593070"/>
            <a:ext cx="10944192" cy="1708138"/>
          </a:xfrm>
          <a:prstGeom prst="rect">
            <a:avLst/>
          </a:prstGeom>
        </p:spPr>
        <p:txBody>
          <a:bodyPr/>
          <a:lstStyle>
            <a:lvl1pPr marL="0" indent="0">
              <a:buNone/>
              <a:defRPr sz="1800" baseline="0">
                <a:solidFill>
                  <a:schemeClr val="bg1"/>
                </a:solidFill>
              </a:defRPr>
            </a:lvl1pPr>
          </a:lstStyle>
          <a:p>
            <a:pPr lvl="0"/>
            <a:r>
              <a:rPr lang="en-GB"/>
              <a:t>You can change a slides background colour, </a:t>
            </a:r>
            <a:br>
              <a:rPr lang="en-GB"/>
            </a:br>
            <a:r>
              <a:rPr lang="en-GB"/>
              <a:t>but always remember to consider accessibility!</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32438" y="5949280"/>
            <a:ext cx="1559157" cy="568882"/>
          </a:xfrm>
          <a:prstGeom prst="rect">
            <a:avLst/>
          </a:prstGeom>
        </p:spPr>
      </p:pic>
    </p:spTree>
    <p:extLst>
      <p:ext uri="{BB962C8B-B14F-4D97-AF65-F5344CB8AC3E}">
        <p14:creationId xmlns:p14="http://schemas.microsoft.com/office/powerpoint/2010/main" val="270685415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35C18-84F5-40F2-B426-DF09F4B67D2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123D780-93C1-43FF-BF30-E6D32EDD5B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368BB50-6A38-42E0-BAFC-3C33DC82429A}"/>
              </a:ext>
            </a:extLst>
          </p:cNvPr>
          <p:cNvSpPr>
            <a:spLocks noGrp="1"/>
          </p:cNvSpPr>
          <p:nvPr>
            <p:ph type="dt" sz="half" idx="10"/>
          </p:nvPr>
        </p:nvSpPr>
        <p:spPr/>
        <p:txBody>
          <a:bodyPr/>
          <a:lstStyle/>
          <a:p>
            <a:fld id="{BCE13782-202B-864D-86DF-24689BAFDDF2}" type="datetimeFigureOut">
              <a:rPr lang="en-GB" smtClean="0"/>
              <a:t>09/02/2024</a:t>
            </a:fld>
            <a:endParaRPr lang="en-GB"/>
          </a:p>
        </p:txBody>
      </p:sp>
      <p:sp>
        <p:nvSpPr>
          <p:cNvPr id="5" name="Footer Placeholder 4">
            <a:extLst>
              <a:ext uri="{FF2B5EF4-FFF2-40B4-BE49-F238E27FC236}">
                <a16:creationId xmlns:a16="http://schemas.microsoft.com/office/drawing/2014/main" id="{326D3989-B634-47C1-A588-A149E7127C0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D142F5E-927E-4913-8A1E-2D79FE256E89}"/>
              </a:ext>
            </a:extLst>
          </p:cNvPr>
          <p:cNvSpPr>
            <a:spLocks noGrp="1"/>
          </p:cNvSpPr>
          <p:nvPr>
            <p:ph type="sldNum" sz="quarter" idx="12"/>
          </p:nvPr>
        </p:nvSpPr>
        <p:spPr/>
        <p:txBody>
          <a:bodyPr/>
          <a:lstStyle/>
          <a:p>
            <a:fld id="{D7F4EDA8-7320-454F-BE4D-B69A504C837E}" type="slidenum">
              <a:rPr lang="en-GB" smtClean="0"/>
              <a:t>‹#›</a:t>
            </a:fld>
            <a:endParaRPr lang="en-GB"/>
          </a:p>
        </p:txBody>
      </p:sp>
    </p:spTree>
    <p:extLst>
      <p:ext uri="{BB962C8B-B14F-4D97-AF65-F5344CB8AC3E}">
        <p14:creationId xmlns:p14="http://schemas.microsoft.com/office/powerpoint/2010/main" val="6214367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lide, Red Logo">
    <p:bg>
      <p:bgRef idx="1001">
        <a:schemeClr val="bg1"/>
      </p:bgRef>
    </p:bg>
    <p:spTree>
      <p:nvGrpSpPr>
        <p:cNvPr id="1" name=""/>
        <p:cNvGrpSpPr/>
        <p:nvPr/>
      </p:nvGrpSpPr>
      <p:grpSpPr>
        <a:xfrm>
          <a:off x="0" y="0"/>
          <a:ext cx="0" cy="0"/>
          <a:chOff x="0" y="0"/>
          <a:chExt cx="0" cy="0"/>
        </a:xfrm>
      </p:grpSpPr>
      <p:sp>
        <p:nvSpPr>
          <p:cNvPr id="7171" name="Rectangle 3"/>
          <p:cNvSpPr>
            <a:spLocks noGrp="1" noChangeArrowheads="1"/>
          </p:cNvSpPr>
          <p:nvPr>
            <p:ph type="ctrTitle" hasCustomPrompt="1"/>
          </p:nvPr>
        </p:nvSpPr>
        <p:spPr>
          <a:xfrm>
            <a:off x="623392" y="1752600"/>
            <a:ext cx="10944192" cy="1388368"/>
          </a:xfrm>
          <a:prstGeom prst="rect">
            <a:avLst/>
          </a:prstGeom>
        </p:spPr>
        <p:txBody>
          <a:bodyPr/>
          <a:lstStyle>
            <a:lvl1pPr>
              <a:defRPr sz="4400" b="1" baseline="0">
                <a:solidFill>
                  <a:schemeClr val="tx1"/>
                </a:solidFill>
                <a:latin typeface="Arial Bold" panose="020B0704020202020204" pitchFamily="34" charset="0"/>
                <a:cs typeface="Arial Bold" panose="020B0704020202020204" pitchFamily="34" charset="0"/>
              </a:defRPr>
            </a:lvl1pPr>
          </a:lstStyle>
          <a:p>
            <a:pPr lvl="0"/>
            <a:r>
              <a:rPr lang="en-US" noProof="0"/>
              <a:t>Click to add title</a:t>
            </a:r>
          </a:p>
        </p:txBody>
      </p:sp>
      <p:sp>
        <p:nvSpPr>
          <p:cNvPr id="7172" name="Rectangle 4"/>
          <p:cNvSpPr>
            <a:spLocks noGrp="1" noChangeArrowheads="1"/>
          </p:cNvSpPr>
          <p:nvPr>
            <p:ph type="subTitle" idx="1" hasCustomPrompt="1"/>
          </p:nvPr>
        </p:nvSpPr>
        <p:spPr>
          <a:xfrm>
            <a:off x="623392" y="1303784"/>
            <a:ext cx="10944192" cy="448816"/>
          </a:xfrm>
          <a:prstGeom prst="rect">
            <a:avLst/>
          </a:prstGeom>
        </p:spPr>
        <p:txBody>
          <a:bodyPr/>
          <a:lstStyle>
            <a:lvl1pPr marL="0" indent="0">
              <a:buFontTx/>
              <a:buNone/>
              <a:defRPr sz="2000" b="0">
                <a:solidFill>
                  <a:schemeClr val="tx1"/>
                </a:solidFill>
                <a:latin typeface="+mn-lt"/>
                <a:cs typeface="Arial Bold" panose="020B0704020202020204" pitchFamily="34" charset="0"/>
              </a:defRPr>
            </a:lvl1pPr>
          </a:lstStyle>
          <a:p>
            <a:pPr lvl="0"/>
            <a:r>
              <a:rPr lang="en-US" noProof="0"/>
              <a:t>Click to add Service / Team</a:t>
            </a:r>
          </a:p>
        </p:txBody>
      </p:sp>
      <p:sp>
        <p:nvSpPr>
          <p:cNvPr id="7" name="Text Placeholder 6"/>
          <p:cNvSpPr>
            <a:spLocks noGrp="1"/>
          </p:cNvSpPr>
          <p:nvPr>
            <p:ph type="body" sz="quarter" idx="11" hasCustomPrompt="1"/>
          </p:nvPr>
        </p:nvSpPr>
        <p:spPr>
          <a:xfrm>
            <a:off x="623392" y="3593070"/>
            <a:ext cx="10944192" cy="1708138"/>
          </a:xfrm>
          <a:prstGeom prst="rect">
            <a:avLst/>
          </a:prstGeom>
        </p:spPr>
        <p:txBody>
          <a:bodyPr/>
          <a:lstStyle>
            <a:lvl1pPr marL="0" indent="0">
              <a:buNone/>
              <a:defRPr sz="1800" baseline="0">
                <a:solidFill>
                  <a:schemeClr val="tx1"/>
                </a:solidFill>
              </a:defRPr>
            </a:lvl1pPr>
          </a:lstStyle>
          <a:p>
            <a:pPr lvl="0"/>
            <a:r>
              <a:rPr lang="en-GB"/>
              <a:t>You can change a slides background colour, </a:t>
            </a:r>
            <a:br>
              <a:rPr lang="en-GB"/>
            </a:br>
            <a:r>
              <a:rPr lang="en-GB"/>
              <a:t>but always remember to consider accessibility!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32438" y="5947335"/>
            <a:ext cx="1559157" cy="568881"/>
          </a:xfrm>
          <a:prstGeom prst="rect">
            <a:avLst/>
          </a:prstGeom>
        </p:spPr>
      </p:pic>
    </p:spTree>
    <p:extLst>
      <p:ext uri="{BB962C8B-B14F-4D97-AF65-F5344CB8AC3E}">
        <p14:creationId xmlns:p14="http://schemas.microsoft.com/office/powerpoint/2010/main" val="3567578802"/>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46943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DB3E9-4337-4499-923F-4913A16301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0CB7E0B-1F2F-490F-B221-9F30B0CA1F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13B1121-3835-4F53-A0AE-16F40C6989A9}"/>
              </a:ext>
            </a:extLst>
          </p:cNvPr>
          <p:cNvSpPr>
            <a:spLocks noGrp="1"/>
          </p:cNvSpPr>
          <p:nvPr>
            <p:ph type="dt" sz="half" idx="10"/>
          </p:nvPr>
        </p:nvSpPr>
        <p:spPr/>
        <p:txBody>
          <a:bodyPr/>
          <a:lstStyle/>
          <a:p>
            <a:fld id="{BCE13782-202B-864D-86DF-24689BAFDDF2}" type="datetimeFigureOut">
              <a:rPr lang="en-GB" smtClean="0"/>
              <a:t>09/02/2024</a:t>
            </a:fld>
            <a:endParaRPr lang="en-GB"/>
          </a:p>
        </p:txBody>
      </p:sp>
      <p:sp>
        <p:nvSpPr>
          <p:cNvPr id="5" name="Footer Placeholder 4">
            <a:extLst>
              <a:ext uri="{FF2B5EF4-FFF2-40B4-BE49-F238E27FC236}">
                <a16:creationId xmlns:a16="http://schemas.microsoft.com/office/drawing/2014/main" id="{5008B510-E6A8-4E59-9698-C4103E5F8EC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ABC878B-EFF3-40A9-8576-5208DE2ECC6A}"/>
              </a:ext>
            </a:extLst>
          </p:cNvPr>
          <p:cNvSpPr>
            <a:spLocks noGrp="1"/>
          </p:cNvSpPr>
          <p:nvPr>
            <p:ph type="sldNum" sz="quarter" idx="12"/>
          </p:nvPr>
        </p:nvSpPr>
        <p:spPr/>
        <p:txBody>
          <a:bodyPr/>
          <a:lstStyle/>
          <a:p>
            <a:fld id="{D7F4EDA8-7320-454F-BE4D-B69A504C837E}" type="slidenum">
              <a:rPr lang="en-GB" smtClean="0"/>
              <a:t>‹#›</a:t>
            </a:fld>
            <a:endParaRPr lang="en-GB"/>
          </a:p>
        </p:txBody>
      </p:sp>
    </p:spTree>
    <p:extLst>
      <p:ext uri="{BB962C8B-B14F-4D97-AF65-F5344CB8AC3E}">
        <p14:creationId xmlns:p14="http://schemas.microsoft.com/office/powerpoint/2010/main" val="4258547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C7B66-F8DD-4C4F-84E4-7040C42375B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1526042-831D-4A2B-9403-503F272D67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6418772-6F30-4D96-8BFB-656B0016538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2FF0488-9201-41CB-A943-E4C0FB545C7B}"/>
              </a:ext>
            </a:extLst>
          </p:cNvPr>
          <p:cNvSpPr>
            <a:spLocks noGrp="1"/>
          </p:cNvSpPr>
          <p:nvPr>
            <p:ph type="dt" sz="half" idx="10"/>
          </p:nvPr>
        </p:nvSpPr>
        <p:spPr/>
        <p:txBody>
          <a:bodyPr/>
          <a:lstStyle/>
          <a:p>
            <a:fld id="{BCE13782-202B-864D-86DF-24689BAFDDF2}" type="datetimeFigureOut">
              <a:rPr lang="en-GB" smtClean="0"/>
              <a:t>09/02/2024</a:t>
            </a:fld>
            <a:endParaRPr lang="en-GB"/>
          </a:p>
        </p:txBody>
      </p:sp>
      <p:sp>
        <p:nvSpPr>
          <p:cNvPr id="6" name="Footer Placeholder 5">
            <a:extLst>
              <a:ext uri="{FF2B5EF4-FFF2-40B4-BE49-F238E27FC236}">
                <a16:creationId xmlns:a16="http://schemas.microsoft.com/office/drawing/2014/main" id="{9BFDB336-B67E-49D1-AB38-64A968A52B9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3108F7E-4D15-4DD5-83DE-150968BCE352}"/>
              </a:ext>
            </a:extLst>
          </p:cNvPr>
          <p:cNvSpPr>
            <a:spLocks noGrp="1"/>
          </p:cNvSpPr>
          <p:nvPr>
            <p:ph type="sldNum" sz="quarter" idx="12"/>
          </p:nvPr>
        </p:nvSpPr>
        <p:spPr/>
        <p:txBody>
          <a:bodyPr/>
          <a:lstStyle/>
          <a:p>
            <a:fld id="{D7F4EDA8-7320-454F-BE4D-B69A504C837E}" type="slidenum">
              <a:rPr lang="en-GB" smtClean="0"/>
              <a:t>‹#›</a:t>
            </a:fld>
            <a:endParaRPr lang="en-GB"/>
          </a:p>
        </p:txBody>
      </p:sp>
    </p:spTree>
    <p:extLst>
      <p:ext uri="{BB962C8B-B14F-4D97-AF65-F5344CB8AC3E}">
        <p14:creationId xmlns:p14="http://schemas.microsoft.com/office/powerpoint/2010/main" val="2364085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415A2-2D11-48EA-A42E-3162C36CD32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53849EA-126B-417C-92E3-CD80105BA2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DF2DE6-0D79-448F-859E-3BDD17B6D0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33B463E-FF1A-46D6-96BA-0D5367027E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41B6003-DF38-49EE-B2F3-C79867CAF6E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B690EFB-9AD9-454E-9A20-3286130E67AC}"/>
              </a:ext>
            </a:extLst>
          </p:cNvPr>
          <p:cNvSpPr>
            <a:spLocks noGrp="1"/>
          </p:cNvSpPr>
          <p:nvPr>
            <p:ph type="dt" sz="half" idx="10"/>
          </p:nvPr>
        </p:nvSpPr>
        <p:spPr/>
        <p:txBody>
          <a:bodyPr/>
          <a:lstStyle/>
          <a:p>
            <a:fld id="{BCE13782-202B-864D-86DF-24689BAFDDF2}" type="datetimeFigureOut">
              <a:rPr lang="en-GB" smtClean="0"/>
              <a:t>09/02/2024</a:t>
            </a:fld>
            <a:endParaRPr lang="en-GB"/>
          </a:p>
        </p:txBody>
      </p:sp>
      <p:sp>
        <p:nvSpPr>
          <p:cNvPr id="8" name="Footer Placeholder 7">
            <a:extLst>
              <a:ext uri="{FF2B5EF4-FFF2-40B4-BE49-F238E27FC236}">
                <a16:creationId xmlns:a16="http://schemas.microsoft.com/office/drawing/2014/main" id="{C19C2359-F4A0-46D4-B57B-F7B19D9623F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C66DC33-7B5F-4BD2-A2A8-22E036A4B19B}"/>
              </a:ext>
            </a:extLst>
          </p:cNvPr>
          <p:cNvSpPr>
            <a:spLocks noGrp="1"/>
          </p:cNvSpPr>
          <p:nvPr>
            <p:ph type="sldNum" sz="quarter" idx="12"/>
          </p:nvPr>
        </p:nvSpPr>
        <p:spPr/>
        <p:txBody>
          <a:bodyPr/>
          <a:lstStyle/>
          <a:p>
            <a:fld id="{D7F4EDA8-7320-454F-BE4D-B69A504C837E}" type="slidenum">
              <a:rPr lang="en-GB" smtClean="0"/>
              <a:t>‹#›</a:t>
            </a:fld>
            <a:endParaRPr lang="en-GB"/>
          </a:p>
        </p:txBody>
      </p:sp>
    </p:spTree>
    <p:extLst>
      <p:ext uri="{BB962C8B-B14F-4D97-AF65-F5344CB8AC3E}">
        <p14:creationId xmlns:p14="http://schemas.microsoft.com/office/powerpoint/2010/main" val="306521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5E5D1-FFC4-4A81-9331-6C5C632A506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342AB3B-2A2F-469C-96DF-BE5062235F30}"/>
              </a:ext>
            </a:extLst>
          </p:cNvPr>
          <p:cNvSpPr>
            <a:spLocks noGrp="1"/>
          </p:cNvSpPr>
          <p:nvPr>
            <p:ph type="dt" sz="half" idx="10"/>
          </p:nvPr>
        </p:nvSpPr>
        <p:spPr/>
        <p:txBody>
          <a:bodyPr/>
          <a:lstStyle/>
          <a:p>
            <a:fld id="{BCE13782-202B-864D-86DF-24689BAFDDF2}" type="datetimeFigureOut">
              <a:rPr lang="en-GB" smtClean="0"/>
              <a:t>09/02/2024</a:t>
            </a:fld>
            <a:endParaRPr lang="en-GB"/>
          </a:p>
        </p:txBody>
      </p:sp>
      <p:sp>
        <p:nvSpPr>
          <p:cNvPr id="4" name="Footer Placeholder 3">
            <a:extLst>
              <a:ext uri="{FF2B5EF4-FFF2-40B4-BE49-F238E27FC236}">
                <a16:creationId xmlns:a16="http://schemas.microsoft.com/office/drawing/2014/main" id="{BA065C96-41DA-45B5-9F4B-A318BD09086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C3C37FF-5B3A-4BAF-BF2C-D160C705526D}"/>
              </a:ext>
            </a:extLst>
          </p:cNvPr>
          <p:cNvSpPr>
            <a:spLocks noGrp="1"/>
          </p:cNvSpPr>
          <p:nvPr>
            <p:ph type="sldNum" sz="quarter" idx="12"/>
          </p:nvPr>
        </p:nvSpPr>
        <p:spPr/>
        <p:txBody>
          <a:bodyPr/>
          <a:lstStyle/>
          <a:p>
            <a:fld id="{D7F4EDA8-7320-454F-BE4D-B69A504C837E}" type="slidenum">
              <a:rPr lang="en-GB" smtClean="0"/>
              <a:t>‹#›</a:t>
            </a:fld>
            <a:endParaRPr lang="en-GB"/>
          </a:p>
        </p:txBody>
      </p:sp>
    </p:spTree>
    <p:extLst>
      <p:ext uri="{BB962C8B-B14F-4D97-AF65-F5344CB8AC3E}">
        <p14:creationId xmlns:p14="http://schemas.microsoft.com/office/powerpoint/2010/main" val="3732048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4E99F7-C264-410D-A70E-50FC13371848}"/>
              </a:ext>
            </a:extLst>
          </p:cNvPr>
          <p:cNvSpPr>
            <a:spLocks noGrp="1"/>
          </p:cNvSpPr>
          <p:nvPr>
            <p:ph type="dt" sz="half" idx="10"/>
          </p:nvPr>
        </p:nvSpPr>
        <p:spPr/>
        <p:txBody>
          <a:bodyPr/>
          <a:lstStyle/>
          <a:p>
            <a:fld id="{BCE13782-202B-864D-86DF-24689BAFDDF2}" type="datetimeFigureOut">
              <a:rPr lang="en-GB" smtClean="0"/>
              <a:t>09/02/2024</a:t>
            </a:fld>
            <a:endParaRPr lang="en-GB"/>
          </a:p>
        </p:txBody>
      </p:sp>
      <p:sp>
        <p:nvSpPr>
          <p:cNvPr id="3" name="Footer Placeholder 2">
            <a:extLst>
              <a:ext uri="{FF2B5EF4-FFF2-40B4-BE49-F238E27FC236}">
                <a16:creationId xmlns:a16="http://schemas.microsoft.com/office/drawing/2014/main" id="{165C1558-DA85-4D36-93C0-B3084974062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2B57193-311C-432A-A8D8-49D789978C33}"/>
              </a:ext>
            </a:extLst>
          </p:cNvPr>
          <p:cNvSpPr>
            <a:spLocks noGrp="1"/>
          </p:cNvSpPr>
          <p:nvPr>
            <p:ph type="sldNum" sz="quarter" idx="12"/>
          </p:nvPr>
        </p:nvSpPr>
        <p:spPr/>
        <p:txBody>
          <a:bodyPr/>
          <a:lstStyle/>
          <a:p>
            <a:fld id="{D7F4EDA8-7320-454F-BE4D-B69A504C837E}" type="slidenum">
              <a:rPr lang="en-GB" smtClean="0"/>
              <a:t>‹#›</a:t>
            </a:fld>
            <a:endParaRPr lang="en-GB"/>
          </a:p>
        </p:txBody>
      </p:sp>
    </p:spTree>
    <p:extLst>
      <p:ext uri="{BB962C8B-B14F-4D97-AF65-F5344CB8AC3E}">
        <p14:creationId xmlns:p14="http://schemas.microsoft.com/office/powerpoint/2010/main" val="1937401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D1867-0480-40D6-A5A1-D361EFED84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ACBDB21-1D1A-4CED-A845-66E8C65053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67C959D-229C-4725-9468-C57EFF4BB4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4D073F-840A-485A-85B2-4C4572B55638}"/>
              </a:ext>
            </a:extLst>
          </p:cNvPr>
          <p:cNvSpPr>
            <a:spLocks noGrp="1"/>
          </p:cNvSpPr>
          <p:nvPr>
            <p:ph type="dt" sz="half" idx="10"/>
          </p:nvPr>
        </p:nvSpPr>
        <p:spPr/>
        <p:txBody>
          <a:bodyPr/>
          <a:lstStyle/>
          <a:p>
            <a:fld id="{BCE13782-202B-864D-86DF-24689BAFDDF2}" type="datetimeFigureOut">
              <a:rPr lang="en-GB" smtClean="0"/>
              <a:t>09/02/2024</a:t>
            </a:fld>
            <a:endParaRPr lang="en-GB"/>
          </a:p>
        </p:txBody>
      </p:sp>
      <p:sp>
        <p:nvSpPr>
          <p:cNvPr id="6" name="Footer Placeholder 5">
            <a:extLst>
              <a:ext uri="{FF2B5EF4-FFF2-40B4-BE49-F238E27FC236}">
                <a16:creationId xmlns:a16="http://schemas.microsoft.com/office/drawing/2014/main" id="{002B8AD4-470E-4656-B065-BFB895D4C87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B049D13-8C56-4471-A971-17C7FFF29AF3}"/>
              </a:ext>
            </a:extLst>
          </p:cNvPr>
          <p:cNvSpPr>
            <a:spLocks noGrp="1"/>
          </p:cNvSpPr>
          <p:nvPr>
            <p:ph type="sldNum" sz="quarter" idx="12"/>
          </p:nvPr>
        </p:nvSpPr>
        <p:spPr/>
        <p:txBody>
          <a:bodyPr/>
          <a:lstStyle/>
          <a:p>
            <a:fld id="{D7F4EDA8-7320-454F-BE4D-B69A504C837E}" type="slidenum">
              <a:rPr lang="en-GB" smtClean="0"/>
              <a:t>‹#›</a:t>
            </a:fld>
            <a:endParaRPr lang="en-GB"/>
          </a:p>
        </p:txBody>
      </p:sp>
    </p:spTree>
    <p:extLst>
      <p:ext uri="{BB962C8B-B14F-4D97-AF65-F5344CB8AC3E}">
        <p14:creationId xmlns:p14="http://schemas.microsoft.com/office/powerpoint/2010/main" val="3358836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97967-AC77-4A77-9BFA-C7339150A2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EB7F94E-F484-462D-88CC-49865BCEB1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F3452D8-33C6-4915-972B-54D6982640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9DFB0B-78FE-490A-B20C-488E53F67EA7}"/>
              </a:ext>
            </a:extLst>
          </p:cNvPr>
          <p:cNvSpPr>
            <a:spLocks noGrp="1"/>
          </p:cNvSpPr>
          <p:nvPr>
            <p:ph type="dt" sz="half" idx="10"/>
          </p:nvPr>
        </p:nvSpPr>
        <p:spPr/>
        <p:txBody>
          <a:bodyPr/>
          <a:lstStyle/>
          <a:p>
            <a:fld id="{BCE13782-202B-864D-86DF-24689BAFDDF2}" type="datetimeFigureOut">
              <a:rPr lang="en-GB" smtClean="0"/>
              <a:t>09/02/2024</a:t>
            </a:fld>
            <a:endParaRPr lang="en-GB"/>
          </a:p>
        </p:txBody>
      </p:sp>
      <p:sp>
        <p:nvSpPr>
          <p:cNvPr id="6" name="Footer Placeholder 5">
            <a:extLst>
              <a:ext uri="{FF2B5EF4-FFF2-40B4-BE49-F238E27FC236}">
                <a16:creationId xmlns:a16="http://schemas.microsoft.com/office/drawing/2014/main" id="{7BA6C786-6816-4E39-81C7-1A40CFA6246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419F790-92D3-4EF3-9186-895EFCC8C210}"/>
              </a:ext>
            </a:extLst>
          </p:cNvPr>
          <p:cNvSpPr>
            <a:spLocks noGrp="1"/>
          </p:cNvSpPr>
          <p:nvPr>
            <p:ph type="sldNum" sz="quarter" idx="12"/>
          </p:nvPr>
        </p:nvSpPr>
        <p:spPr/>
        <p:txBody>
          <a:bodyPr/>
          <a:lstStyle/>
          <a:p>
            <a:fld id="{D7F4EDA8-7320-454F-BE4D-B69A504C837E}" type="slidenum">
              <a:rPr lang="en-GB" smtClean="0"/>
              <a:t>‹#›</a:t>
            </a:fld>
            <a:endParaRPr lang="en-GB"/>
          </a:p>
        </p:txBody>
      </p:sp>
    </p:spTree>
    <p:extLst>
      <p:ext uri="{BB962C8B-B14F-4D97-AF65-F5344CB8AC3E}">
        <p14:creationId xmlns:p14="http://schemas.microsoft.com/office/powerpoint/2010/main" val="1954806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E64AFF5-233F-46ED-A9CC-025BF19BCA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BB0ACFF-56DF-4DCA-AB5E-7899870C9E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D7E862F-13D1-41D4-8C11-6564DA8E33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E13782-202B-864D-86DF-24689BAFDDF2}" type="datetimeFigureOut">
              <a:rPr lang="en-GB" smtClean="0"/>
              <a:t>09/02/2024</a:t>
            </a:fld>
            <a:endParaRPr lang="en-GB"/>
          </a:p>
        </p:txBody>
      </p:sp>
      <p:sp>
        <p:nvSpPr>
          <p:cNvPr id="5" name="Footer Placeholder 4">
            <a:extLst>
              <a:ext uri="{FF2B5EF4-FFF2-40B4-BE49-F238E27FC236}">
                <a16:creationId xmlns:a16="http://schemas.microsoft.com/office/drawing/2014/main" id="{7BBA98F6-1027-4E2B-800D-68E6686711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A461128-F1D7-4E9E-88D1-630CDC6575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F4EDA8-7320-454F-BE4D-B69A504C837E}" type="slidenum">
              <a:rPr lang="en-GB" smtClean="0"/>
              <a:t>‹#›</a:t>
            </a:fld>
            <a:endParaRPr lang="en-GB"/>
          </a:p>
        </p:txBody>
      </p:sp>
    </p:spTree>
    <p:extLst>
      <p:ext uri="{BB962C8B-B14F-4D97-AF65-F5344CB8AC3E}">
        <p14:creationId xmlns:p14="http://schemas.microsoft.com/office/powerpoint/2010/main" val="1645456489"/>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71" r:id="rId12"/>
    <p:sldLayoutId id="214748377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6144664"/>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Lst>
  <p:hf hdr="0" ftr="0" dt="0"/>
  <p:txStyles>
    <p:titleStyle>
      <a:lvl1pPr algn="l" rtl="0" eaLnBrk="1" fontAlgn="base" hangingPunct="1">
        <a:spcBef>
          <a:spcPct val="0"/>
        </a:spcBef>
        <a:spcAft>
          <a:spcPct val="0"/>
        </a:spcAft>
        <a:defRPr sz="3500">
          <a:solidFill>
            <a:schemeClr val="tx1"/>
          </a:solidFill>
          <a:latin typeface="+mj-lt"/>
          <a:ea typeface="MS PGothic" pitchFamily="34" charset="-128"/>
          <a:cs typeface="+mj-cs"/>
        </a:defRPr>
      </a:lvl1pPr>
      <a:lvl2pPr algn="l" rtl="0" eaLnBrk="1" fontAlgn="base" hangingPunct="1">
        <a:spcBef>
          <a:spcPct val="0"/>
        </a:spcBef>
        <a:spcAft>
          <a:spcPct val="0"/>
        </a:spcAft>
        <a:defRPr sz="3500">
          <a:solidFill>
            <a:schemeClr val="tx1"/>
          </a:solidFill>
          <a:latin typeface="Arial" charset="0"/>
          <a:ea typeface="MS PGothic" pitchFamily="34" charset="-128"/>
        </a:defRPr>
      </a:lvl2pPr>
      <a:lvl3pPr algn="l" rtl="0" eaLnBrk="1" fontAlgn="base" hangingPunct="1">
        <a:spcBef>
          <a:spcPct val="0"/>
        </a:spcBef>
        <a:spcAft>
          <a:spcPct val="0"/>
        </a:spcAft>
        <a:defRPr sz="3500">
          <a:solidFill>
            <a:schemeClr val="tx1"/>
          </a:solidFill>
          <a:latin typeface="Arial" charset="0"/>
          <a:ea typeface="MS PGothic" pitchFamily="34" charset="-128"/>
        </a:defRPr>
      </a:lvl3pPr>
      <a:lvl4pPr algn="l" rtl="0" eaLnBrk="1" fontAlgn="base" hangingPunct="1">
        <a:spcBef>
          <a:spcPct val="0"/>
        </a:spcBef>
        <a:spcAft>
          <a:spcPct val="0"/>
        </a:spcAft>
        <a:defRPr sz="3500">
          <a:solidFill>
            <a:schemeClr val="tx1"/>
          </a:solidFill>
          <a:latin typeface="Arial" charset="0"/>
          <a:ea typeface="MS PGothic" pitchFamily="34" charset="-128"/>
        </a:defRPr>
      </a:lvl4pPr>
      <a:lvl5pPr algn="l" rtl="0" eaLnBrk="1" fontAlgn="base" hangingPunct="1">
        <a:spcBef>
          <a:spcPct val="0"/>
        </a:spcBef>
        <a:spcAft>
          <a:spcPct val="0"/>
        </a:spcAft>
        <a:defRPr sz="3500">
          <a:solidFill>
            <a:schemeClr val="tx1"/>
          </a:solidFill>
          <a:latin typeface="Arial" charset="0"/>
          <a:ea typeface="MS PGothic" pitchFamily="34" charset="-128"/>
        </a:defRPr>
      </a:lvl5pPr>
      <a:lvl6pPr marL="457200" algn="l" rtl="0" eaLnBrk="1" fontAlgn="base" hangingPunct="1">
        <a:spcBef>
          <a:spcPct val="0"/>
        </a:spcBef>
        <a:spcAft>
          <a:spcPct val="0"/>
        </a:spcAft>
        <a:defRPr sz="3500">
          <a:solidFill>
            <a:schemeClr val="tx1"/>
          </a:solidFill>
          <a:latin typeface="Arial" charset="0"/>
          <a:ea typeface="ＭＳ Ｐゴシック" charset="0"/>
        </a:defRPr>
      </a:lvl6pPr>
      <a:lvl7pPr marL="914400" algn="l" rtl="0" eaLnBrk="1" fontAlgn="base" hangingPunct="1">
        <a:spcBef>
          <a:spcPct val="0"/>
        </a:spcBef>
        <a:spcAft>
          <a:spcPct val="0"/>
        </a:spcAft>
        <a:defRPr sz="3500">
          <a:solidFill>
            <a:schemeClr val="tx1"/>
          </a:solidFill>
          <a:latin typeface="Arial" charset="0"/>
          <a:ea typeface="ＭＳ Ｐゴシック" charset="0"/>
        </a:defRPr>
      </a:lvl7pPr>
      <a:lvl8pPr marL="1371600" algn="l" rtl="0" eaLnBrk="1" fontAlgn="base" hangingPunct="1">
        <a:spcBef>
          <a:spcPct val="0"/>
        </a:spcBef>
        <a:spcAft>
          <a:spcPct val="0"/>
        </a:spcAft>
        <a:defRPr sz="3500">
          <a:solidFill>
            <a:schemeClr val="tx1"/>
          </a:solidFill>
          <a:latin typeface="Arial" charset="0"/>
          <a:ea typeface="ＭＳ Ｐゴシック" charset="0"/>
        </a:defRPr>
      </a:lvl8pPr>
      <a:lvl9pPr marL="1828800" algn="l" rtl="0" eaLnBrk="1" fontAlgn="base" hangingPunct="1">
        <a:spcBef>
          <a:spcPct val="0"/>
        </a:spcBef>
        <a:spcAft>
          <a:spcPct val="0"/>
        </a:spcAft>
        <a:defRPr sz="3500">
          <a:solidFill>
            <a:schemeClr val="tx1"/>
          </a:solidFill>
          <a:latin typeface="Arial" charset="0"/>
          <a:ea typeface="ＭＳ Ｐゴシック" charset="0"/>
        </a:defRPr>
      </a:lvl9pPr>
    </p:titleStyle>
    <p:bodyStyle>
      <a:lvl1pPr marL="342900" indent="-342900" algn="l" rtl="0" eaLnBrk="1" fontAlgn="base" hangingPunct="1">
        <a:spcBef>
          <a:spcPct val="20000"/>
        </a:spcBef>
        <a:spcAft>
          <a:spcPct val="0"/>
        </a:spcAft>
        <a:buChar char="•"/>
        <a:defRPr sz="20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har char="–"/>
        <a:defRPr sz="2000">
          <a:solidFill>
            <a:schemeClr val="tx1"/>
          </a:solidFill>
          <a:latin typeface="+mn-lt"/>
          <a:ea typeface="MS PGothic" pitchFamily="34" charset="-128"/>
        </a:defRPr>
      </a:lvl2pPr>
      <a:lvl3pPr marL="1143000" indent="-228600" algn="l" rtl="0" eaLnBrk="1" fontAlgn="base" hangingPunct="1">
        <a:spcBef>
          <a:spcPct val="20000"/>
        </a:spcBef>
        <a:spcAft>
          <a:spcPct val="0"/>
        </a:spcAft>
        <a:buChar char="•"/>
        <a:defRPr sz="2000">
          <a:solidFill>
            <a:schemeClr val="tx1"/>
          </a:solidFill>
          <a:latin typeface="+mn-lt"/>
          <a:ea typeface="MS PGothic" pitchFamily="34" charset="-128"/>
        </a:defRPr>
      </a:lvl3pPr>
      <a:lvl4pPr marL="1562100" indent="-228600" algn="l" rtl="0" eaLnBrk="1" fontAlgn="base" hangingPunct="1">
        <a:spcBef>
          <a:spcPct val="20000"/>
        </a:spcBef>
        <a:spcAft>
          <a:spcPct val="0"/>
        </a:spcAft>
        <a:buChar char="–"/>
        <a:defRPr sz="2000">
          <a:solidFill>
            <a:schemeClr val="tx1"/>
          </a:solidFill>
          <a:latin typeface="+mn-lt"/>
          <a:ea typeface="MS PGothic" pitchFamily="34" charset="-128"/>
        </a:defRPr>
      </a:lvl4pPr>
      <a:lvl5pPr marL="1981200" indent="-228600" algn="l" rtl="0" eaLnBrk="1" fontAlgn="base" hangingPunct="1">
        <a:spcBef>
          <a:spcPct val="20000"/>
        </a:spcBef>
        <a:spcAft>
          <a:spcPct val="0"/>
        </a:spcAft>
        <a:buChar char="»"/>
        <a:defRPr sz="2000">
          <a:solidFill>
            <a:schemeClr val="tx1"/>
          </a:solidFill>
          <a:latin typeface="+mn-lt"/>
          <a:ea typeface="MS PGothic" pitchFamily="34" charset="-128"/>
        </a:defRPr>
      </a:lvl5pPr>
      <a:lvl6pPr marL="2438400" indent="-228600" algn="l" rtl="0" eaLnBrk="1" fontAlgn="base" hangingPunct="1">
        <a:spcBef>
          <a:spcPct val="20000"/>
        </a:spcBef>
        <a:spcAft>
          <a:spcPct val="0"/>
        </a:spcAft>
        <a:buChar char="»"/>
        <a:defRPr sz="2000">
          <a:solidFill>
            <a:schemeClr val="tx1"/>
          </a:solidFill>
          <a:latin typeface="+mn-lt"/>
          <a:ea typeface="+mn-ea"/>
        </a:defRPr>
      </a:lvl6pPr>
      <a:lvl7pPr marL="2895600" indent="-228600" algn="l" rtl="0" eaLnBrk="1" fontAlgn="base" hangingPunct="1">
        <a:spcBef>
          <a:spcPct val="20000"/>
        </a:spcBef>
        <a:spcAft>
          <a:spcPct val="0"/>
        </a:spcAft>
        <a:buChar char="»"/>
        <a:defRPr sz="2000">
          <a:solidFill>
            <a:schemeClr val="tx1"/>
          </a:solidFill>
          <a:latin typeface="+mn-lt"/>
          <a:ea typeface="+mn-ea"/>
        </a:defRPr>
      </a:lvl7pPr>
      <a:lvl8pPr marL="3352800" indent="-228600" algn="l" rtl="0" eaLnBrk="1" fontAlgn="base" hangingPunct="1">
        <a:spcBef>
          <a:spcPct val="20000"/>
        </a:spcBef>
        <a:spcAft>
          <a:spcPct val="0"/>
        </a:spcAft>
        <a:buChar char="»"/>
        <a:defRPr sz="2000">
          <a:solidFill>
            <a:schemeClr val="tx1"/>
          </a:solidFill>
          <a:latin typeface="+mn-lt"/>
          <a:ea typeface="+mn-ea"/>
        </a:defRPr>
      </a:lvl8pPr>
      <a:lvl9pPr marL="38100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29">
          <p15:clr>
            <a:srgbClr val="F26B43"/>
          </p15:clr>
        </p15:guide>
        <p15:guide id="2" pos="393">
          <p15:clr>
            <a:srgbClr val="F26B43"/>
          </p15:clr>
        </p15:guide>
        <p15:guide id="3" pos="7287">
          <p15:clr>
            <a:srgbClr val="F26B43"/>
          </p15:clr>
        </p15:guide>
        <p15:guide id="4" orient="horz" pos="799">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8E5EE-A24A-CD4D-B4CE-81AA8ED3A08D}"/>
              </a:ext>
            </a:extLst>
          </p:cNvPr>
          <p:cNvSpPr>
            <a:spLocks noGrp="1"/>
          </p:cNvSpPr>
          <p:nvPr>
            <p:ph type="ctrTitle"/>
          </p:nvPr>
        </p:nvSpPr>
        <p:spPr>
          <a:xfrm>
            <a:off x="601664" y="810397"/>
            <a:ext cx="8933235" cy="2135677"/>
          </a:xfrm>
        </p:spPr>
        <p:txBody>
          <a:bodyPr>
            <a:noAutofit/>
          </a:bodyPr>
          <a:lstStyle/>
          <a:p>
            <a:pPr algn="l"/>
            <a:r>
              <a:rPr lang="en-GB" sz="5000" b="1" dirty="0">
                <a:solidFill>
                  <a:schemeClr val="bg1"/>
                </a:solidFill>
                <a:latin typeface="Arial" panose="020B0604020202020204" pitchFamily="34" charset="0"/>
                <a:cs typeface="Arial" panose="020B0604020202020204" pitchFamily="34" charset="0"/>
              </a:rPr>
              <a:t>ASC Pressures Planning</a:t>
            </a:r>
            <a:br>
              <a:rPr lang="en-GB" sz="5000" b="1" dirty="0">
                <a:solidFill>
                  <a:schemeClr val="bg1"/>
                </a:solidFill>
                <a:latin typeface="Arial" panose="020B0604020202020204" pitchFamily="34" charset="0"/>
                <a:cs typeface="Arial" panose="020B0604020202020204" pitchFamily="34" charset="0"/>
              </a:rPr>
            </a:br>
            <a:r>
              <a:rPr lang="en-GB" sz="5000" b="1" dirty="0">
                <a:solidFill>
                  <a:schemeClr val="bg1"/>
                </a:solidFill>
                <a:latin typeface="Arial" panose="020B0604020202020204" pitchFamily="34" charset="0"/>
                <a:cs typeface="Arial" panose="020B0604020202020204" pitchFamily="34" charset="0"/>
              </a:rPr>
              <a:t>(LAPEL)</a:t>
            </a:r>
          </a:p>
        </p:txBody>
      </p:sp>
      <p:pic>
        <p:nvPicPr>
          <p:cNvPr id="8" name="Picture 7">
            <a:extLst>
              <a:ext uri="{FF2B5EF4-FFF2-40B4-BE49-F238E27FC236}">
                <a16:creationId xmlns:a16="http://schemas.microsoft.com/office/drawing/2014/main" id="{38174D43-9E6E-E348-8A48-80A7EBEB753E}"/>
              </a:ext>
            </a:extLst>
          </p:cNvPr>
          <p:cNvPicPr>
            <a:picLocks noChangeAspect="1"/>
          </p:cNvPicPr>
          <p:nvPr/>
        </p:nvPicPr>
        <p:blipFill>
          <a:blip r:embed="rId3"/>
          <a:stretch>
            <a:fillRect/>
          </a:stretch>
        </p:blipFill>
        <p:spPr>
          <a:xfrm>
            <a:off x="6096000" y="2759920"/>
            <a:ext cx="5494336" cy="3751385"/>
          </a:xfrm>
          <a:prstGeom prst="rect">
            <a:avLst/>
          </a:prstGeom>
        </p:spPr>
      </p:pic>
      <p:sp>
        <p:nvSpPr>
          <p:cNvPr id="7" name="TextBox 6">
            <a:extLst>
              <a:ext uri="{FF2B5EF4-FFF2-40B4-BE49-F238E27FC236}">
                <a16:creationId xmlns:a16="http://schemas.microsoft.com/office/drawing/2014/main" id="{11CF8D9A-BBBF-4696-9EBF-B75060EF99F3}"/>
              </a:ext>
            </a:extLst>
          </p:cNvPr>
          <p:cNvSpPr txBox="1"/>
          <p:nvPr/>
        </p:nvSpPr>
        <p:spPr>
          <a:xfrm>
            <a:off x="601664" y="5159427"/>
            <a:ext cx="4860098" cy="461665"/>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Revised November 2023</a:t>
            </a:r>
          </a:p>
        </p:txBody>
      </p:sp>
    </p:spTree>
    <p:extLst>
      <p:ext uri="{BB962C8B-B14F-4D97-AF65-F5344CB8AC3E}">
        <p14:creationId xmlns:p14="http://schemas.microsoft.com/office/powerpoint/2010/main" val="3353590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716ADE55-84A5-4DF7-BB76-87198AC607DE}"/>
              </a:ext>
            </a:extLst>
          </p:cNvPr>
          <p:cNvSpPr txBox="1"/>
          <p:nvPr/>
        </p:nvSpPr>
        <p:spPr>
          <a:xfrm>
            <a:off x="253180" y="483845"/>
            <a:ext cx="10744200" cy="553998"/>
          </a:xfrm>
          <a:prstGeom prst="rect">
            <a:avLst/>
          </a:prstGeom>
          <a:noFill/>
        </p:spPr>
        <p:txBody>
          <a:bodyPr wrap="square" rtlCol="0">
            <a:spAutoFit/>
          </a:bodyPr>
          <a:lstStyle/>
          <a:p>
            <a:r>
              <a:rPr lang="en-GB" sz="3000" dirty="0">
                <a:solidFill>
                  <a:srgbClr val="002060"/>
                </a:solidFill>
                <a:cs typeface="Arial" panose="020B0604020202020204" pitchFamily="34" charset="0"/>
              </a:rPr>
              <a:t>About LAPEL</a:t>
            </a:r>
          </a:p>
        </p:txBody>
      </p:sp>
      <p:cxnSp>
        <p:nvCxnSpPr>
          <p:cNvPr id="6" name="Straight Connector 5">
            <a:extLst>
              <a:ext uri="{FF2B5EF4-FFF2-40B4-BE49-F238E27FC236}">
                <a16:creationId xmlns:a16="http://schemas.microsoft.com/office/drawing/2014/main" id="{56DFB53A-CF3D-49B7-9780-2E78717D331F}"/>
              </a:ext>
            </a:extLst>
          </p:cNvPr>
          <p:cNvCxnSpPr>
            <a:cxnSpLocks/>
          </p:cNvCxnSpPr>
          <p:nvPr/>
        </p:nvCxnSpPr>
        <p:spPr>
          <a:xfrm>
            <a:off x="253180" y="1037843"/>
            <a:ext cx="11494320" cy="0"/>
          </a:xfrm>
          <a:prstGeom prst="line">
            <a:avLst/>
          </a:prstGeom>
          <a:ln w="41275">
            <a:solidFill>
              <a:srgbClr val="002060"/>
            </a:solidFill>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B6E480E6-754E-46C3-A2C5-6E19834F1791}"/>
              </a:ext>
            </a:extLst>
          </p:cNvPr>
          <p:cNvSpPr/>
          <p:nvPr/>
        </p:nvSpPr>
        <p:spPr>
          <a:xfrm>
            <a:off x="772952" y="1898853"/>
            <a:ext cx="10454775" cy="3123932"/>
          </a:xfrm>
          <a:prstGeom prst="rect">
            <a:avLst/>
          </a:prstGeom>
        </p:spPr>
        <p:txBody>
          <a:bodyPr wrap="square">
            <a:spAutoFit/>
          </a:bodyPr>
          <a:lstStyle/>
          <a:p>
            <a:r>
              <a:rPr lang="en-GB" sz="1400" dirty="0"/>
              <a:t>The </a:t>
            </a:r>
            <a:r>
              <a:rPr lang="en-GB" sz="1400" b="1" dirty="0"/>
              <a:t>Local Authority Pressure Escalation Level (LAPEL) </a:t>
            </a:r>
            <a:r>
              <a:rPr lang="en-GB" sz="1400" dirty="0"/>
              <a:t>methodology was developed by system partners during the Covid19 pandemic to provide a systematic approach to assessing pressures and triggering a structured response.  The methodology remains valid post-pandemic and this pack has been updated (November 2023) describing how ASC will respond when system pressures trigger any escalating and de-escalating level of risk.  It provides assurance on how ASC will operate at each of these levels. </a:t>
            </a:r>
          </a:p>
          <a:p>
            <a:endParaRPr lang="en-GB" sz="1400" dirty="0"/>
          </a:p>
          <a:p>
            <a:r>
              <a:rPr lang="en-GB" sz="1400" b="1" dirty="0"/>
              <a:t>The LAPEL methodology:</a:t>
            </a:r>
          </a:p>
          <a:p>
            <a:pPr marL="285750" indent="-285750">
              <a:spcAft>
                <a:spcPts val="600"/>
              </a:spcAft>
              <a:buFontTx/>
              <a:buChar char="-"/>
            </a:pPr>
            <a:r>
              <a:rPr lang="en-GB" sz="1400" dirty="0"/>
              <a:t>Supports ASC to identify those factors that drive pressure in the system such as market capacity, hospital and community demand, and workforce availability as well as how we will respond to pressures including communications, workforce rotas, and governance.</a:t>
            </a:r>
          </a:p>
          <a:p>
            <a:pPr marL="285750" indent="-285750">
              <a:spcAft>
                <a:spcPts val="600"/>
              </a:spcAft>
              <a:buFontTx/>
              <a:buChar char="-"/>
            </a:pPr>
            <a:r>
              <a:rPr lang="en-GB" sz="1400" dirty="0"/>
              <a:t>Allows all elements of the ASC service to anticipate and plan for escalating pressures and move swiftly into their planned response where this is possible, allowing efforts to focus on the unexpected. </a:t>
            </a:r>
          </a:p>
          <a:p>
            <a:pPr marL="285750" indent="-285750">
              <a:spcAft>
                <a:spcPts val="600"/>
              </a:spcAft>
              <a:buFontTx/>
              <a:buChar char="-"/>
            </a:pPr>
            <a:r>
              <a:rPr lang="en-GB" sz="1400" dirty="0"/>
              <a:t>It supports evidence-based decision making and movement between risk levels for both the weekly Priority Review Meeting, and by the Functional Resilience Group (FRG) where this has been stood up.  </a:t>
            </a:r>
          </a:p>
          <a:p>
            <a:pPr marL="285750" indent="-285750">
              <a:spcAft>
                <a:spcPts val="600"/>
              </a:spcAft>
              <a:buFontTx/>
              <a:buChar char="-"/>
            </a:pPr>
            <a:r>
              <a:rPr lang="en-GB" sz="1400" dirty="0"/>
              <a:t>When LAPEL is applied at a locality level this enables mutual aid to be implemented within ECC.</a:t>
            </a:r>
          </a:p>
        </p:txBody>
      </p:sp>
      <p:sp>
        <p:nvSpPr>
          <p:cNvPr id="9" name="Rectangle 3">
            <a:extLst>
              <a:ext uri="{FF2B5EF4-FFF2-40B4-BE49-F238E27FC236}">
                <a16:creationId xmlns:a16="http://schemas.microsoft.com/office/drawing/2014/main" id="{02893ECD-EC15-47F9-9A43-756E3A25B093}"/>
              </a:ext>
            </a:extLst>
          </p:cNvPr>
          <p:cNvSpPr>
            <a:spLocks noChangeArrowheads="1"/>
          </p:cNvSpPr>
          <p:nvPr/>
        </p:nvSpPr>
        <p:spPr bwMode="auto">
          <a:xfrm>
            <a:off x="838200" y="33305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642498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716ADE55-84A5-4DF7-BB76-87198AC607DE}"/>
              </a:ext>
            </a:extLst>
          </p:cNvPr>
          <p:cNvSpPr txBox="1"/>
          <p:nvPr/>
        </p:nvSpPr>
        <p:spPr>
          <a:xfrm>
            <a:off x="317090" y="648945"/>
            <a:ext cx="10744200" cy="553998"/>
          </a:xfrm>
          <a:prstGeom prst="rect">
            <a:avLst/>
          </a:prstGeom>
          <a:noFill/>
        </p:spPr>
        <p:txBody>
          <a:bodyPr wrap="square" rtlCol="0">
            <a:spAutoFit/>
          </a:bodyPr>
          <a:lstStyle/>
          <a:p>
            <a:r>
              <a:rPr lang="en-GB" sz="3000" dirty="0">
                <a:solidFill>
                  <a:srgbClr val="002060"/>
                </a:solidFill>
                <a:cs typeface="Arial" panose="020B0604020202020204" pitchFamily="34" charset="0"/>
              </a:rPr>
              <a:t>Governance and reporting</a:t>
            </a:r>
          </a:p>
        </p:txBody>
      </p:sp>
      <p:cxnSp>
        <p:nvCxnSpPr>
          <p:cNvPr id="6" name="Straight Connector 5">
            <a:extLst>
              <a:ext uri="{FF2B5EF4-FFF2-40B4-BE49-F238E27FC236}">
                <a16:creationId xmlns:a16="http://schemas.microsoft.com/office/drawing/2014/main" id="{56DFB53A-CF3D-49B7-9780-2E78717D331F}"/>
              </a:ext>
            </a:extLst>
          </p:cNvPr>
          <p:cNvCxnSpPr>
            <a:cxnSpLocks/>
          </p:cNvCxnSpPr>
          <p:nvPr/>
        </p:nvCxnSpPr>
        <p:spPr>
          <a:xfrm>
            <a:off x="317090" y="1202943"/>
            <a:ext cx="11519720" cy="0"/>
          </a:xfrm>
          <a:prstGeom prst="line">
            <a:avLst/>
          </a:prstGeom>
          <a:ln w="41275">
            <a:solidFill>
              <a:srgbClr val="002060"/>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8AB88D7-0D70-4FE9-967E-FB2160CE9CB6}"/>
              </a:ext>
            </a:extLst>
          </p:cNvPr>
          <p:cNvSpPr txBox="1"/>
          <p:nvPr/>
        </p:nvSpPr>
        <p:spPr>
          <a:xfrm>
            <a:off x="317090" y="1684739"/>
            <a:ext cx="11239500" cy="3231654"/>
          </a:xfrm>
          <a:prstGeom prst="rect">
            <a:avLst/>
          </a:prstGeom>
          <a:noFill/>
        </p:spPr>
        <p:txBody>
          <a:bodyPr wrap="square" rtlCol="0">
            <a:spAutoFit/>
          </a:bodyPr>
          <a:lstStyle/>
          <a:p>
            <a:r>
              <a:rPr lang="en-GB" sz="1400" dirty="0"/>
              <a:t>Appropriate levels of oversight are important to ensure that we respond efficiently and effectively to the changing levels of risk.   Our pressure level is reviewed weekly by the Priority Review Meeting which reviews current SITREPS, receives locality updates, and agrees a weekly countywide LAPEL level which is communicated to partners.  A Functional Resilience Group is stood up when required. </a:t>
            </a:r>
          </a:p>
          <a:p>
            <a:endParaRPr lang="en-GB" sz="1400" dirty="0"/>
          </a:p>
          <a:p>
            <a:r>
              <a:rPr lang="en-GB" sz="1400" dirty="0"/>
              <a:t>The countywide LAPEL level is based on numerous factors including locality variances, data and intelligence projections, prevailing conditions with the workforce and the market, and the potential  availability of mutual aid, as well as other options to reduce risk.  There can be significant variances in the level of pressure reported between localities due to the size of Essex.  It is important that these differences are understood and mitigated through mutual aid within ASC.  </a:t>
            </a:r>
          </a:p>
          <a:p>
            <a:endParaRPr lang="en-GB" sz="1400" dirty="0"/>
          </a:p>
          <a:p>
            <a:r>
              <a:rPr lang="en-GB" sz="1400" dirty="0"/>
              <a:t>At locality level there may be a variance between the level of pressure reported by the health system (OPEL) and the LAPEL level for the locality and/or the countywide position due to the different influencing factors.  ASC will respond to local health pressures and offer any practical support where it is possible to do so.</a:t>
            </a:r>
          </a:p>
          <a:p>
            <a:endParaRPr lang="en-GB" sz="1800" dirty="0"/>
          </a:p>
          <a:p>
            <a:endParaRPr lang="en-GB" dirty="0"/>
          </a:p>
        </p:txBody>
      </p:sp>
    </p:spTree>
    <p:extLst>
      <p:ext uri="{BB962C8B-B14F-4D97-AF65-F5344CB8AC3E}">
        <p14:creationId xmlns:p14="http://schemas.microsoft.com/office/powerpoint/2010/main" val="1071324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C7E4398D-89DD-47E8-8CC0-027576BE4A32}"/>
              </a:ext>
            </a:extLst>
          </p:cNvPr>
          <p:cNvGraphicFramePr>
            <a:graphicFrameLocks noGrp="1"/>
          </p:cNvGraphicFramePr>
          <p:nvPr>
            <p:extLst>
              <p:ext uri="{D42A27DB-BD31-4B8C-83A1-F6EECF244321}">
                <p14:modId xmlns:p14="http://schemas.microsoft.com/office/powerpoint/2010/main" val="2528795958"/>
              </p:ext>
            </p:extLst>
          </p:nvPr>
        </p:nvGraphicFramePr>
        <p:xfrm>
          <a:off x="119335" y="3537226"/>
          <a:ext cx="11953328" cy="2961888"/>
        </p:xfrm>
        <a:graphic>
          <a:graphicData uri="http://schemas.openxmlformats.org/drawingml/2006/table">
            <a:tbl>
              <a:tblPr firstRow="1" bandRow="1">
                <a:tableStyleId>{00A15C55-8517-42AA-B614-E9B94910E393}</a:tableStyleId>
              </a:tblPr>
              <a:tblGrid>
                <a:gridCol w="1039420">
                  <a:extLst>
                    <a:ext uri="{9D8B030D-6E8A-4147-A177-3AD203B41FA5}">
                      <a16:colId xmlns:a16="http://schemas.microsoft.com/office/drawing/2014/main" val="2005829694"/>
                    </a:ext>
                  </a:extLst>
                </a:gridCol>
                <a:gridCol w="1640893">
                  <a:extLst>
                    <a:ext uri="{9D8B030D-6E8A-4147-A177-3AD203B41FA5}">
                      <a16:colId xmlns:a16="http://schemas.microsoft.com/office/drawing/2014/main" val="698764982"/>
                    </a:ext>
                  </a:extLst>
                </a:gridCol>
                <a:gridCol w="1743971">
                  <a:extLst>
                    <a:ext uri="{9D8B030D-6E8A-4147-A177-3AD203B41FA5}">
                      <a16:colId xmlns:a16="http://schemas.microsoft.com/office/drawing/2014/main" val="4125238986"/>
                    </a:ext>
                  </a:extLst>
                </a:gridCol>
                <a:gridCol w="2871904">
                  <a:extLst>
                    <a:ext uri="{9D8B030D-6E8A-4147-A177-3AD203B41FA5}">
                      <a16:colId xmlns:a16="http://schemas.microsoft.com/office/drawing/2014/main" val="3571190597"/>
                    </a:ext>
                  </a:extLst>
                </a:gridCol>
                <a:gridCol w="2328570">
                  <a:extLst>
                    <a:ext uri="{9D8B030D-6E8A-4147-A177-3AD203B41FA5}">
                      <a16:colId xmlns:a16="http://schemas.microsoft.com/office/drawing/2014/main" val="477246420"/>
                    </a:ext>
                  </a:extLst>
                </a:gridCol>
                <a:gridCol w="2328570">
                  <a:extLst>
                    <a:ext uri="{9D8B030D-6E8A-4147-A177-3AD203B41FA5}">
                      <a16:colId xmlns:a16="http://schemas.microsoft.com/office/drawing/2014/main" val="251873607"/>
                    </a:ext>
                  </a:extLst>
                </a:gridCol>
              </a:tblGrid>
              <a:tr h="432048">
                <a:tc>
                  <a:txBody>
                    <a:bodyPr/>
                    <a:lstStyle/>
                    <a:p>
                      <a:endParaRPr lang="en-GB" sz="1400"/>
                    </a:p>
                  </a:txBody>
                  <a:tcPr/>
                </a:tc>
                <a:tc>
                  <a:txBody>
                    <a:bodyPr/>
                    <a:lstStyle/>
                    <a:p>
                      <a:r>
                        <a:rPr lang="en-GB" sz="1400"/>
                        <a:t>LAPEL 1</a:t>
                      </a:r>
                    </a:p>
                  </a:txBody>
                  <a:tcPr/>
                </a:tc>
                <a:tc>
                  <a:txBody>
                    <a:bodyPr/>
                    <a:lstStyle/>
                    <a:p>
                      <a:r>
                        <a:rPr lang="en-GB" sz="1400"/>
                        <a:t>LAPEL 2</a:t>
                      </a:r>
                    </a:p>
                  </a:txBody>
                  <a:tcPr/>
                </a:tc>
                <a:tc>
                  <a:txBody>
                    <a:bodyPr/>
                    <a:lstStyle/>
                    <a:p>
                      <a:r>
                        <a:rPr lang="en-GB" sz="1400"/>
                        <a:t>LAPEL 3</a:t>
                      </a:r>
                    </a:p>
                  </a:txBody>
                  <a:tcPr/>
                </a:tc>
                <a:tc>
                  <a:txBody>
                    <a:bodyPr/>
                    <a:lstStyle/>
                    <a:p>
                      <a:r>
                        <a:rPr lang="en-GB" sz="1400"/>
                        <a:t>LAPEL 4</a:t>
                      </a:r>
                    </a:p>
                  </a:txBody>
                  <a:tcPr/>
                </a:tc>
                <a:tc>
                  <a:txBody>
                    <a:bodyPr/>
                    <a:lstStyle/>
                    <a:p>
                      <a:r>
                        <a:rPr lang="en-GB" sz="1400"/>
                        <a:t>Major Incident</a:t>
                      </a:r>
                    </a:p>
                  </a:txBody>
                  <a:tcPr>
                    <a:solidFill>
                      <a:schemeClr val="tx1"/>
                    </a:solidFill>
                  </a:tcPr>
                </a:tc>
                <a:extLst>
                  <a:ext uri="{0D108BD9-81ED-4DB2-BD59-A6C34878D82A}">
                    <a16:rowId xmlns:a16="http://schemas.microsoft.com/office/drawing/2014/main" val="911892777"/>
                  </a:ext>
                </a:extLst>
              </a:tr>
              <a:tr h="684076">
                <a:tc>
                  <a:txBody>
                    <a:bodyPr/>
                    <a:lstStyle/>
                    <a:p>
                      <a:r>
                        <a:rPr lang="en-GB" sz="1400" b="1"/>
                        <a:t>Definition/ Triggers</a:t>
                      </a:r>
                    </a:p>
                  </a:txBody>
                  <a:tcPr/>
                </a:tc>
                <a:tc>
                  <a:txBody>
                    <a:bodyPr/>
                    <a:lstStyle/>
                    <a:p>
                      <a:pPr marL="171450" indent="-171450">
                        <a:buFont typeface="Arial" panose="020B0604020202020204" pitchFamily="34" charset="0"/>
                        <a:buChar char="•"/>
                      </a:pPr>
                      <a:r>
                        <a:rPr lang="en-GB" sz="1000" kern="1200" dirty="0">
                          <a:solidFill>
                            <a:schemeClr val="dk1"/>
                          </a:solidFill>
                          <a:effectLst/>
                          <a:latin typeface="+mn-lt"/>
                          <a:ea typeface="+mn-ea"/>
                          <a:cs typeface="+mn-cs"/>
                        </a:rPr>
                        <a:t>Market capacity is such that all people in receipt of services in the community are safe. </a:t>
                      </a:r>
                    </a:p>
                    <a:p>
                      <a:pPr marL="171450" indent="-171450">
                        <a:buFont typeface="Arial" panose="020B0604020202020204" pitchFamily="34" charset="0"/>
                        <a:buChar char="•"/>
                      </a:pPr>
                      <a:endParaRPr lang="en-GB" sz="1000" kern="1200" dirty="0">
                        <a:solidFill>
                          <a:schemeClr val="dk1"/>
                        </a:solidFill>
                        <a:effectLst/>
                        <a:latin typeface="+mn-lt"/>
                        <a:ea typeface="+mn-ea"/>
                        <a:cs typeface="+mn-cs"/>
                      </a:endParaRPr>
                    </a:p>
                    <a:p>
                      <a:pPr marL="171450" indent="-171450">
                        <a:buFont typeface="Arial" panose="020B0604020202020204" pitchFamily="34" charset="0"/>
                        <a:buChar char="•"/>
                      </a:pPr>
                      <a:r>
                        <a:rPr lang="en-GB" sz="1000" kern="1200" dirty="0">
                          <a:solidFill>
                            <a:schemeClr val="dk1"/>
                          </a:solidFill>
                          <a:effectLst/>
                          <a:latin typeface="+mn-lt"/>
                          <a:ea typeface="+mn-ea"/>
                          <a:cs typeface="+mn-cs"/>
                        </a:rPr>
                        <a:t>The local health and social care system capacity is such that organisations can maintain patient flow and are able to meet anticipated demand within available resources. </a:t>
                      </a:r>
                    </a:p>
                  </a:txBody>
                  <a:tcPr/>
                </a:tc>
                <a:tc>
                  <a:txBody>
                    <a:bodyPr/>
                    <a:lstStyle/>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en-GB" sz="1000" kern="1200">
                          <a:solidFill>
                            <a:schemeClr val="dk1"/>
                          </a:solidFill>
                          <a:effectLst/>
                          <a:latin typeface="+mn-lt"/>
                          <a:ea typeface="+mn-ea"/>
                          <a:cs typeface="+mn-cs"/>
                        </a:rPr>
                        <a:t>Market capacity is starting to show pressure. This may be in care homes, supported living, or domiciliary care.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kern="1200">
                        <a:solidFill>
                          <a:schemeClr val="dk1"/>
                        </a:solidFill>
                        <a:effectLst/>
                        <a:latin typeface="+mn-lt"/>
                        <a:ea typeface="+mn-ea"/>
                        <a:cs typeface="+mn-cs"/>
                      </a:endParaRPr>
                    </a:p>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en-GB" sz="1000" kern="1200">
                          <a:solidFill>
                            <a:schemeClr val="dk1"/>
                          </a:solidFill>
                          <a:effectLst/>
                          <a:latin typeface="+mn-lt"/>
                          <a:ea typeface="+mn-ea"/>
                          <a:cs typeface="+mn-cs"/>
                        </a:rPr>
                        <a:t>The local health and social care system is starting to show signs of pressure. </a:t>
                      </a:r>
                    </a:p>
                  </a:txBody>
                  <a:tcPr/>
                </a:tc>
                <a:tc>
                  <a:txBody>
                    <a:bodyPr/>
                    <a:lstStyle/>
                    <a:p>
                      <a:pPr marL="171450" indent="-171450">
                        <a:buFont typeface="Arial" panose="020B0604020202020204" pitchFamily="34" charset="0"/>
                        <a:buChar char="•"/>
                      </a:pPr>
                      <a:r>
                        <a:rPr lang="en-GB" sz="1000" kern="1200" dirty="0">
                          <a:solidFill>
                            <a:schemeClr val="dk1"/>
                          </a:solidFill>
                          <a:effectLst/>
                          <a:latin typeface="+mn-lt"/>
                          <a:ea typeface="+mn-ea"/>
                          <a:cs typeface="+mn-cs"/>
                        </a:rPr>
                        <a:t>Market capacity is being significantly compromised. The local health and social care system is experiencing major pressures compromising patient flow, care quality, and these continue to increase. </a:t>
                      </a:r>
                    </a:p>
                    <a:p>
                      <a:pPr marL="171450" indent="-171450">
                        <a:buFont typeface="Arial" panose="020B0604020202020204" pitchFamily="34" charset="0"/>
                        <a:buChar char="•"/>
                      </a:pPr>
                      <a:endParaRPr lang="en-GB" sz="1000" kern="1200" dirty="0">
                        <a:solidFill>
                          <a:schemeClr val="dk1"/>
                        </a:solidFill>
                        <a:effectLst/>
                        <a:latin typeface="+mn-lt"/>
                        <a:ea typeface="+mn-ea"/>
                        <a:cs typeface="+mn-cs"/>
                      </a:endParaRPr>
                    </a:p>
                    <a:p>
                      <a:pPr marL="171450" indent="-171450">
                        <a:buFont typeface="Arial" panose="020B0604020202020204" pitchFamily="34" charset="0"/>
                        <a:buChar char="•"/>
                      </a:pPr>
                      <a:r>
                        <a:rPr lang="en-GB" sz="1000" kern="1200" dirty="0">
                          <a:solidFill>
                            <a:schemeClr val="dk1"/>
                          </a:solidFill>
                          <a:effectLst/>
                          <a:latin typeface="+mn-lt"/>
                          <a:ea typeface="+mn-ea"/>
                          <a:cs typeface="+mn-cs"/>
                        </a:rPr>
                        <a:t>Closures, workforce fragility, care package hand backs, increasing numbers of people waiting for social care, and sickness/self-isolation is risking sudden care system failure.</a:t>
                      </a:r>
                    </a:p>
                    <a:p>
                      <a:pPr marL="171450" indent="-171450">
                        <a:buFont typeface="Arial" panose="020B0604020202020204" pitchFamily="34" charset="0"/>
                        <a:buChar char="•"/>
                      </a:pPr>
                      <a:endParaRPr lang="en-GB" sz="1000" kern="1200" dirty="0">
                        <a:solidFill>
                          <a:schemeClr val="dk1"/>
                        </a:solidFill>
                        <a:effectLst/>
                        <a:latin typeface="+mn-lt"/>
                        <a:ea typeface="+mn-ea"/>
                        <a:cs typeface="+mn-cs"/>
                      </a:endParaRPr>
                    </a:p>
                    <a:p>
                      <a:pPr marL="171450" indent="-171450">
                        <a:buFont typeface="Arial" panose="020B0604020202020204" pitchFamily="34" charset="0"/>
                        <a:buChar char="•"/>
                      </a:pPr>
                      <a:r>
                        <a:rPr lang="en-GB" sz="1000" kern="1200" dirty="0">
                          <a:solidFill>
                            <a:schemeClr val="dk1"/>
                          </a:solidFill>
                          <a:effectLst/>
                          <a:latin typeface="+mn-lt"/>
                          <a:ea typeface="+mn-ea"/>
                          <a:cs typeface="+mn-cs"/>
                        </a:rPr>
                        <a:t>Insufficient capacity to meet demand and actions taken in LAPEL 2 have not succeeded in stabilising the situation or returning the system to LAPEL 1. </a:t>
                      </a:r>
                    </a:p>
                  </a:txBody>
                  <a:tcPr/>
                </a:tc>
                <a:tc>
                  <a:txBody>
                    <a:bodyPr/>
                    <a:lstStyle/>
                    <a:p>
                      <a:pPr marL="171450" indent="-171450">
                        <a:buFont typeface="Arial" panose="020B0604020202020204" pitchFamily="34" charset="0"/>
                        <a:buChar char="•"/>
                      </a:pPr>
                      <a:r>
                        <a:rPr lang="en-GB" sz="1000" kern="1200">
                          <a:solidFill>
                            <a:schemeClr val="dk1"/>
                          </a:solidFill>
                          <a:effectLst/>
                          <a:latin typeface="+mn-lt"/>
                          <a:ea typeface="+mn-ea"/>
                          <a:cs typeface="+mn-cs"/>
                        </a:rPr>
                        <a:t>Market capacity is such that not all providers are able to continue to deliver care. </a:t>
                      </a:r>
                    </a:p>
                    <a:p>
                      <a:pPr marL="171450" indent="-171450">
                        <a:buFont typeface="Arial" panose="020B0604020202020204" pitchFamily="34" charset="0"/>
                        <a:buChar char="•"/>
                      </a:pPr>
                      <a:endParaRPr lang="en-GB" sz="1000" kern="1200">
                        <a:solidFill>
                          <a:schemeClr val="dk1"/>
                        </a:solidFill>
                        <a:effectLst/>
                        <a:latin typeface="+mn-lt"/>
                        <a:ea typeface="+mn-ea"/>
                        <a:cs typeface="+mn-cs"/>
                      </a:endParaRPr>
                    </a:p>
                    <a:p>
                      <a:pPr marL="171450" indent="-171450">
                        <a:buFont typeface="Arial" panose="020B0604020202020204" pitchFamily="34" charset="0"/>
                        <a:buChar char="•"/>
                      </a:pPr>
                      <a:r>
                        <a:rPr lang="en-GB" sz="1000" kern="1200">
                          <a:solidFill>
                            <a:schemeClr val="dk1"/>
                          </a:solidFill>
                          <a:effectLst/>
                          <a:latin typeface="+mn-lt"/>
                          <a:ea typeface="+mn-ea"/>
                          <a:cs typeface="+mn-cs"/>
                        </a:rPr>
                        <a:t>People are receiving care that is not sufficient to meet all their assessed needs. </a:t>
                      </a:r>
                    </a:p>
                    <a:p>
                      <a:pPr marL="171450" indent="-171450">
                        <a:buFont typeface="Arial" panose="020B0604020202020204" pitchFamily="34" charset="0"/>
                        <a:buChar char="•"/>
                      </a:pPr>
                      <a:endParaRPr lang="en-GB" sz="1000" kern="1200">
                        <a:solidFill>
                          <a:schemeClr val="dk1"/>
                        </a:solidFill>
                        <a:effectLst/>
                        <a:latin typeface="+mn-lt"/>
                        <a:ea typeface="+mn-ea"/>
                        <a:cs typeface="+mn-cs"/>
                      </a:endParaRPr>
                    </a:p>
                    <a:p>
                      <a:pPr marL="171450" indent="-171450">
                        <a:buFont typeface="Arial" panose="020B0604020202020204" pitchFamily="34" charset="0"/>
                        <a:buChar char="•"/>
                      </a:pPr>
                      <a:r>
                        <a:rPr lang="en-GB" sz="1000" kern="1200">
                          <a:solidFill>
                            <a:schemeClr val="dk1"/>
                          </a:solidFill>
                          <a:effectLst/>
                          <a:latin typeface="+mn-lt"/>
                          <a:ea typeface="+mn-ea"/>
                          <a:cs typeface="+mn-cs"/>
                        </a:rPr>
                        <a:t>Pressure in the local health and social care system continues and there is increased potential for patient care and safety to be compromised. </a:t>
                      </a:r>
                    </a:p>
                  </a:txBody>
                  <a:tcPr/>
                </a:tc>
                <a:tc>
                  <a:txBody>
                    <a:bodyPr/>
                    <a:lstStyle/>
                    <a:p>
                      <a:pPr marL="171450" indent="-171450">
                        <a:buFont typeface="Arial" panose="020B0604020202020204" pitchFamily="34" charset="0"/>
                        <a:buChar char="•"/>
                      </a:pPr>
                      <a:r>
                        <a:rPr lang="en-GB" sz="1000" kern="1200" dirty="0">
                          <a:solidFill>
                            <a:schemeClr val="dk1"/>
                          </a:solidFill>
                          <a:effectLst/>
                          <a:latin typeface="+mn-lt"/>
                          <a:ea typeface="+mn-ea"/>
                          <a:cs typeface="+mn-cs"/>
                        </a:rPr>
                        <a:t>A significant event, which is beyond the ability of our business-as-usual operational response, and is likely to cause harm, damage, disruption or risk to life</a:t>
                      </a:r>
                    </a:p>
                    <a:p>
                      <a:pPr marL="171450" lvl="0" indent="-171450">
                        <a:buFont typeface="Arial" panose="020B0604020202020204" pitchFamily="34" charset="0"/>
                        <a:buChar char="•"/>
                      </a:pPr>
                      <a:endParaRPr lang="en-GB" sz="1000" kern="1200" dirty="0">
                        <a:solidFill>
                          <a:schemeClr val="dk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dk1"/>
                          </a:solidFill>
                          <a:effectLst/>
                          <a:latin typeface="+mn-lt"/>
                          <a:ea typeface="+mn-ea"/>
                          <a:cs typeface="+mn-cs"/>
                        </a:rPr>
                        <a:t>Requires cross-system support via local resilience forum</a:t>
                      </a:r>
                    </a:p>
                  </a:txBody>
                  <a:tcPr/>
                </a:tc>
                <a:extLst>
                  <a:ext uri="{0D108BD9-81ED-4DB2-BD59-A6C34878D82A}">
                    <a16:rowId xmlns:a16="http://schemas.microsoft.com/office/drawing/2014/main" val="2774352611"/>
                  </a:ext>
                </a:extLst>
              </a:tr>
            </a:tbl>
          </a:graphicData>
        </a:graphic>
      </p:graphicFrame>
      <p:sp>
        <p:nvSpPr>
          <p:cNvPr id="7" name="TextBox 6">
            <a:extLst>
              <a:ext uri="{FF2B5EF4-FFF2-40B4-BE49-F238E27FC236}">
                <a16:creationId xmlns:a16="http://schemas.microsoft.com/office/drawing/2014/main" id="{57068F53-40E0-4BE4-8C13-47FF11370DC3}"/>
              </a:ext>
            </a:extLst>
          </p:cNvPr>
          <p:cNvSpPr txBox="1"/>
          <p:nvPr/>
        </p:nvSpPr>
        <p:spPr>
          <a:xfrm>
            <a:off x="119335" y="188640"/>
            <a:ext cx="11953328" cy="2954655"/>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3200" b="1" i="0" u="none" strike="noStrike" kern="1200" cap="none" spc="0" normalizeH="0" baseline="0" noProof="0" dirty="0">
                <a:ln>
                  <a:noFill/>
                </a:ln>
                <a:solidFill>
                  <a:srgbClr val="000000"/>
                </a:solidFill>
                <a:effectLst/>
                <a:uLnTx/>
                <a:uFillTx/>
                <a:latin typeface="Arial"/>
                <a:ea typeface="MS PGothic" pitchFamily="34" charset="-128"/>
                <a:cs typeface="+mn-cs"/>
              </a:rPr>
              <a:t>Defining Pressure - LAPEL</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Arial"/>
              <a:ea typeface="MS PGothic" pitchFamily="34"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Arial"/>
                <a:ea typeface="MS PGothic" pitchFamily="34" charset="-128"/>
                <a:cs typeface="+mn-cs"/>
              </a:rPr>
              <a:t>The LAPEL model is a way of defining the different levels of pressure that ASC might be experiencing, and outlining how it should respond to reduce risk.</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Arial"/>
              <a:ea typeface="MS PGothic" pitchFamily="34" charset="-128"/>
              <a:cs typeface="+mn-cs"/>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0000"/>
                </a:solidFill>
                <a:effectLst/>
                <a:uLnTx/>
                <a:uFillTx/>
                <a:latin typeface="Arial"/>
                <a:ea typeface="MS PGothic" pitchFamily="34" charset="-128"/>
                <a:cs typeface="+mn-cs"/>
              </a:rPr>
              <a:t>Definitions are indicative of the level of pressure being felt in ASC which might be caused by expected seasonal changes, wider system pressures, or an emergency</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0000"/>
                </a:solidFill>
                <a:effectLst/>
                <a:uLnTx/>
                <a:uFillTx/>
                <a:latin typeface="Arial"/>
                <a:ea typeface="MS PGothic" pitchFamily="34" charset="-128"/>
                <a:cs typeface="+mn-cs"/>
              </a:rPr>
              <a:t>Definitions are determined by a range of information including quantitative and qualitative with data and intelligence triangulated for a full picture</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0000"/>
                </a:solidFill>
                <a:effectLst/>
                <a:uLnTx/>
                <a:uFillTx/>
                <a:latin typeface="Arial"/>
                <a:ea typeface="MS PGothic" pitchFamily="34" charset="-128"/>
                <a:cs typeface="+mn-cs"/>
              </a:rPr>
              <a:t>They can be used to indicate pressure at a countywide level as well as at local level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0000"/>
                </a:solidFill>
                <a:effectLst/>
                <a:uLnTx/>
                <a:uFillTx/>
                <a:latin typeface="Arial"/>
                <a:ea typeface="MS PGothic" pitchFamily="34" charset="-128"/>
                <a:cs typeface="+mn-cs"/>
              </a:rPr>
              <a:t>It is expected that the drive operationally will be to reduce the level as a matter of urgency – clear actions/mitigations must be in place to address the pressure</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0000"/>
                </a:solidFill>
                <a:effectLst/>
                <a:uLnTx/>
                <a:uFillTx/>
                <a:latin typeface="Arial"/>
                <a:ea typeface="MS PGothic" pitchFamily="34" charset="-128"/>
                <a:cs typeface="+mn-cs"/>
              </a:rPr>
              <a:t>There are various ‘tools’ which might be implemented to mitigate the pressure – these will be specific to the individual scenario</a:t>
            </a:r>
          </a:p>
        </p:txBody>
      </p:sp>
    </p:spTree>
    <p:extLst>
      <p:ext uri="{BB962C8B-B14F-4D97-AF65-F5344CB8AC3E}">
        <p14:creationId xmlns:p14="http://schemas.microsoft.com/office/powerpoint/2010/main" val="2395414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335360" y="866304"/>
            <a:ext cx="11521280" cy="5735849"/>
          </a:xfrm>
        </p:spPr>
        <p:txBody>
          <a:bodyPr>
            <a:noAutofit/>
          </a:bodyPr>
          <a:lstStyle/>
          <a:p>
            <a:pPr marL="0" indent="0">
              <a:buNone/>
            </a:pPr>
            <a:r>
              <a:rPr lang="en-GB" b="1" dirty="0">
                <a:solidFill>
                  <a:srgbClr val="C00000"/>
                </a:solidFill>
              </a:rPr>
              <a:t>Pressure indicators</a:t>
            </a:r>
          </a:p>
          <a:p>
            <a:pPr marL="0" indent="0">
              <a:buNone/>
            </a:pPr>
            <a:r>
              <a:rPr lang="en-GB" sz="1400" dirty="0"/>
              <a:t>The following are some of the key indicators of changing pressures for ASC</a:t>
            </a:r>
          </a:p>
          <a:p>
            <a:r>
              <a:rPr lang="en-GB" sz="1400" b="1" dirty="0"/>
              <a:t>Unmet need – </a:t>
            </a:r>
            <a:r>
              <a:rPr lang="en-GB" sz="1400" dirty="0"/>
              <a:t>by understanding changing trends / pockets of unmet need in key areas.</a:t>
            </a:r>
          </a:p>
          <a:p>
            <a:r>
              <a:rPr lang="en-GB" sz="1400" b="1" dirty="0"/>
              <a:t>Discharge status – </a:t>
            </a:r>
            <a:r>
              <a:rPr lang="en-GB" sz="1400" dirty="0"/>
              <a:t>monitoring flow out of hospitals into different settings to ensure there is sufficient capacity to support with increasing pressures through different measures / initiatives across Essex.</a:t>
            </a:r>
          </a:p>
          <a:p>
            <a:r>
              <a:rPr lang="en-GB" sz="1400" b="1" dirty="0"/>
              <a:t>Knowing how the market is coping – </a:t>
            </a:r>
            <a:r>
              <a:rPr lang="en-GB" sz="1400" dirty="0"/>
              <a:t>regular communication with the provider market to understand workforce / retention pressures and the  support ECC can provide through winter initiatives, provider forums etc.</a:t>
            </a:r>
          </a:p>
          <a:p>
            <a:r>
              <a:rPr lang="en-GB" sz="1400" b="1" dirty="0"/>
              <a:t>Knowing how the ASC workforce is coping –</a:t>
            </a:r>
            <a:r>
              <a:rPr lang="en-GB" sz="1400" dirty="0"/>
              <a:t>levels of absence and any requirements to support local teams to manage activity.</a:t>
            </a:r>
          </a:p>
          <a:p>
            <a:r>
              <a:rPr lang="en-GB" sz="1400" b="1" dirty="0"/>
              <a:t>Understanding how large contracts, such as reablement, are operating – </a:t>
            </a:r>
            <a:r>
              <a:rPr lang="en-GB" sz="1400" dirty="0"/>
              <a:t>monitoring capacity and activity through reablement providers to ensure flow is maintained across the county.</a:t>
            </a:r>
          </a:p>
          <a:p>
            <a:pPr marL="0" indent="0">
              <a:buNone/>
            </a:pPr>
            <a:r>
              <a:rPr lang="en-GB" b="1" dirty="0">
                <a:solidFill>
                  <a:srgbClr val="C00000"/>
                </a:solidFill>
              </a:rPr>
              <a:t>Monitoring and reporting</a:t>
            </a:r>
          </a:p>
          <a:p>
            <a:pPr marL="0" indent="0">
              <a:buNone/>
            </a:pPr>
            <a:r>
              <a:rPr lang="en-GB" sz="1400" dirty="0"/>
              <a:t>Data sources and locality-level feedback are reviewed at a weekly countywide </a:t>
            </a:r>
            <a:r>
              <a:rPr lang="en-GB" sz="1400" b="1" dirty="0"/>
              <a:t>Priority Review Meeting (PRM) </a:t>
            </a:r>
            <a:r>
              <a:rPr lang="en-GB" sz="1400" dirty="0"/>
              <a:t>providing a system-wide view of the level of risk and indicating where ASC may need to consider changing its response level.  The LAPEL level is agreed at the PRM, and any change is communicated to partners. A decision to move to or from LAPEL 4 will always be reviewed and agreed by the DASS.</a:t>
            </a:r>
          </a:p>
          <a:p>
            <a:pPr marL="0" indent="0">
              <a:buNone/>
            </a:pPr>
            <a:r>
              <a:rPr lang="en-GB" sz="1400" b="1" dirty="0"/>
              <a:t>Data sources include:</a:t>
            </a:r>
          </a:p>
          <a:p>
            <a:pPr marL="285750" indent="-285750">
              <a:buFont typeface="Arial" panose="020B0604020202020204" pitchFamily="34" charset="0"/>
              <a:buChar char="•"/>
            </a:pPr>
            <a:r>
              <a:rPr lang="en-GB" sz="1400" dirty="0"/>
              <a:t>Complex discharge positions across Essex</a:t>
            </a:r>
          </a:p>
          <a:p>
            <a:pPr marL="285750" indent="-285750">
              <a:buFont typeface="Arial" panose="020B0604020202020204" pitchFamily="34" charset="0"/>
              <a:buChar char="•"/>
            </a:pPr>
            <a:r>
              <a:rPr lang="en-GB" sz="1400" dirty="0"/>
              <a:t>Domiciliary Care capacity and demand</a:t>
            </a:r>
          </a:p>
          <a:p>
            <a:pPr marL="285750" indent="-285750">
              <a:buFont typeface="Arial" panose="020B0604020202020204" pitchFamily="34" charset="0"/>
              <a:buChar char="•"/>
            </a:pPr>
            <a:r>
              <a:rPr lang="en-GB" sz="1400" dirty="0"/>
              <a:t>Short-term reablement capacity and demand</a:t>
            </a:r>
          </a:p>
          <a:p>
            <a:pPr marL="285750" indent="-285750">
              <a:buFont typeface="Arial" panose="020B0604020202020204" pitchFamily="34" charset="0"/>
              <a:buChar char="•"/>
            </a:pPr>
            <a:r>
              <a:rPr lang="en-GB" sz="1400" dirty="0"/>
              <a:t>People Waiting dashboard</a:t>
            </a:r>
          </a:p>
          <a:p>
            <a:pPr marL="285750" indent="-285750">
              <a:buFont typeface="Arial" panose="020B0604020202020204" pitchFamily="34" charset="0"/>
              <a:buChar char="•"/>
            </a:pPr>
            <a:r>
              <a:rPr lang="en-GB" sz="1400" dirty="0"/>
              <a:t>Locality operational reports</a:t>
            </a:r>
          </a:p>
        </p:txBody>
      </p:sp>
      <p:sp>
        <p:nvSpPr>
          <p:cNvPr id="3" name="Title 2"/>
          <p:cNvSpPr>
            <a:spLocks noGrp="1"/>
          </p:cNvSpPr>
          <p:nvPr>
            <p:ph type="title"/>
          </p:nvPr>
        </p:nvSpPr>
        <p:spPr>
          <a:xfrm>
            <a:off x="335360" y="218232"/>
            <a:ext cx="8206680" cy="648072"/>
          </a:xfrm>
        </p:spPr>
        <p:txBody>
          <a:bodyPr/>
          <a:lstStyle/>
          <a:p>
            <a:r>
              <a:rPr lang="en-GB" dirty="0"/>
              <a:t>Monitoring and responding to changing pressures</a:t>
            </a:r>
          </a:p>
        </p:txBody>
      </p:sp>
    </p:spTree>
    <p:extLst>
      <p:ext uri="{BB962C8B-B14F-4D97-AF65-F5344CB8AC3E}">
        <p14:creationId xmlns:p14="http://schemas.microsoft.com/office/powerpoint/2010/main" val="80127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696" y="1295480"/>
            <a:ext cx="10822259" cy="4459546"/>
          </a:xfrm>
        </p:spPr>
        <p:txBody>
          <a:bodyPr>
            <a:normAutofit/>
          </a:bodyPr>
          <a:lstStyle/>
          <a:p>
            <a:pPr marL="0" indent="0">
              <a:buNone/>
            </a:pPr>
            <a:r>
              <a:rPr lang="en-GB" sz="1400" dirty="0"/>
              <a:t>There are numerous actions that ASC might take to mitigate pressures whether planning for seasonal pressures, enabling resilience in the system, or responding to an emergency. These will be used in different ways: </a:t>
            </a:r>
          </a:p>
          <a:p>
            <a:r>
              <a:rPr lang="en-GB" sz="1400" dirty="0"/>
              <a:t>System-wide winter / seasonal planning</a:t>
            </a:r>
          </a:p>
          <a:p>
            <a:r>
              <a:rPr lang="en-GB" sz="1400" dirty="0"/>
              <a:t>Prioritisation of operational delivery </a:t>
            </a:r>
          </a:p>
          <a:p>
            <a:r>
              <a:rPr lang="en-GB" sz="1400" dirty="0"/>
              <a:t>Sourcing additional support from ECL</a:t>
            </a:r>
          </a:p>
          <a:p>
            <a:r>
              <a:rPr lang="en-GB" sz="1400" dirty="0"/>
              <a:t>Provider of Last Resort</a:t>
            </a:r>
          </a:p>
          <a:p>
            <a:r>
              <a:rPr lang="en-GB" sz="1400" dirty="0"/>
              <a:t>Workforce re-deployment, 7-day working, location of working, changes to rotas</a:t>
            </a:r>
          </a:p>
          <a:p>
            <a:r>
              <a:rPr lang="en-GB" sz="1400"/>
              <a:t>Market engagement</a:t>
            </a:r>
            <a:endParaRPr lang="en-GB" sz="1400" dirty="0"/>
          </a:p>
          <a:p>
            <a:pPr marL="285750" indent="-285750">
              <a:buFont typeface="Arial" panose="020B0604020202020204" pitchFamily="34" charset="0"/>
              <a:buChar char="•"/>
            </a:pPr>
            <a:r>
              <a:rPr lang="en-GB" sz="1400" dirty="0"/>
              <a:t>Internal workforce communications – live events and webinars, newsletters, intranet, MS teams,</a:t>
            </a:r>
          </a:p>
          <a:p>
            <a:pPr marL="285750" indent="-285750">
              <a:buFont typeface="Arial" panose="020B0604020202020204" pitchFamily="34" charset="0"/>
              <a:buChar char="•"/>
            </a:pPr>
            <a:r>
              <a:rPr lang="en-GB" sz="1400" dirty="0"/>
              <a:t>Enacting emergency response and/or business continuity plans</a:t>
            </a:r>
          </a:p>
          <a:p>
            <a:pPr marL="285750" indent="-285750">
              <a:buFont typeface="Arial" panose="020B0604020202020204" pitchFamily="34" charset="0"/>
              <a:buChar char="•"/>
            </a:pPr>
            <a:r>
              <a:rPr lang="en-GB" sz="1400" dirty="0"/>
              <a:t>Changed levels of governance and oversight</a:t>
            </a:r>
          </a:p>
          <a:p>
            <a:pPr marL="285750" indent="-285750">
              <a:buFont typeface="Arial" panose="020B0604020202020204" pitchFamily="34" charset="0"/>
              <a:buChar char="•"/>
            </a:pPr>
            <a:r>
              <a:rPr lang="en-GB" sz="1400" dirty="0"/>
              <a:t>Changed frequency of data/SITREP reporting</a:t>
            </a:r>
            <a:endParaRPr lang="en-GB" dirty="0"/>
          </a:p>
        </p:txBody>
      </p:sp>
      <p:sp>
        <p:nvSpPr>
          <p:cNvPr id="3" name="Title 2"/>
          <p:cNvSpPr>
            <a:spLocks noGrp="1"/>
          </p:cNvSpPr>
          <p:nvPr>
            <p:ph type="title"/>
          </p:nvPr>
        </p:nvSpPr>
        <p:spPr>
          <a:xfrm>
            <a:off x="393729" y="454902"/>
            <a:ext cx="10944192" cy="648072"/>
          </a:xfrm>
        </p:spPr>
        <p:txBody>
          <a:bodyPr>
            <a:normAutofit/>
          </a:bodyPr>
          <a:lstStyle/>
          <a:p>
            <a:r>
              <a:rPr lang="en-GB" sz="2800" dirty="0"/>
              <a:t>Some of the tools that might be used to mitigate pressure</a:t>
            </a:r>
          </a:p>
        </p:txBody>
      </p:sp>
    </p:spTree>
    <p:extLst>
      <p:ext uri="{BB962C8B-B14F-4D97-AF65-F5344CB8AC3E}">
        <p14:creationId xmlns:p14="http://schemas.microsoft.com/office/powerpoint/2010/main" val="1307764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BAF5354-B22B-495E-8BFD-DCFE98B30539}"/>
              </a:ext>
            </a:extLst>
          </p:cNvPr>
          <p:cNvSpPr/>
          <p:nvPr/>
        </p:nvSpPr>
        <p:spPr>
          <a:xfrm>
            <a:off x="699484" y="2336800"/>
            <a:ext cx="3240000" cy="374811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2185EFAC-5DE4-4F60-A78B-FE9A7BCB50CF}"/>
              </a:ext>
            </a:extLst>
          </p:cNvPr>
          <p:cNvSpPr/>
          <p:nvPr/>
        </p:nvSpPr>
        <p:spPr>
          <a:xfrm>
            <a:off x="4277821" y="2336800"/>
            <a:ext cx="3240000" cy="3748116"/>
          </a:xfrm>
          <a:prstGeom prst="rect">
            <a:avLst/>
          </a:prstGeom>
          <a:solidFill>
            <a:srgbClr val="F1CC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Content Placeholder 1"/>
          <p:cNvSpPr>
            <a:spLocks noGrp="1"/>
          </p:cNvSpPr>
          <p:nvPr>
            <p:ph sz="quarter" idx="10"/>
          </p:nvPr>
        </p:nvSpPr>
        <p:spPr>
          <a:xfrm>
            <a:off x="699483" y="2492723"/>
            <a:ext cx="3240001" cy="1242309"/>
          </a:xfrm>
        </p:spPr>
        <p:txBody>
          <a:bodyPr/>
          <a:lstStyle/>
          <a:p>
            <a:pPr marL="0" indent="0" algn="ctr">
              <a:buNone/>
            </a:pPr>
            <a:r>
              <a:rPr lang="en-GB" sz="1600" b="1" dirty="0"/>
              <a:t>Seasonal Pressure Planning</a:t>
            </a:r>
          </a:p>
          <a:p>
            <a:pPr marL="0" indent="0" algn="ctr">
              <a:buNone/>
            </a:pPr>
            <a:r>
              <a:rPr lang="en-GB" sz="1600" dirty="0"/>
              <a:t>This is longer-term planning for pressures we expect although the level of pressure varies each year. </a:t>
            </a:r>
          </a:p>
        </p:txBody>
      </p:sp>
      <p:sp>
        <p:nvSpPr>
          <p:cNvPr id="3" name="Title 2"/>
          <p:cNvSpPr>
            <a:spLocks noGrp="1"/>
          </p:cNvSpPr>
          <p:nvPr>
            <p:ph type="title"/>
          </p:nvPr>
        </p:nvSpPr>
        <p:spPr>
          <a:xfrm>
            <a:off x="426701" y="280593"/>
            <a:ext cx="10942240" cy="648072"/>
          </a:xfrm>
        </p:spPr>
        <p:txBody>
          <a:bodyPr/>
          <a:lstStyle/>
          <a:p>
            <a:r>
              <a:rPr lang="en-GB" dirty="0"/>
              <a:t>How we plan for and manage pressure</a:t>
            </a:r>
          </a:p>
        </p:txBody>
      </p:sp>
      <p:sp>
        <p:nvSpPr>
          <p:cNvPr id="4" name="Content Placeholder 3"/>
          <p:cNvSpPr>
            <a:spLocks noGrp="1"/>
          </p:cNvSpPr>
          <p:nvPr>
            <p:ph sz="quarter" idx="13"/>
          </p:nvPr>
        </p:nvSpPr>
        <p:spPr>
          <a:xfrm>
            <a:off x="4277822" y="2427607"/>
            <a:ext cx="3240000" cy="1481850"/>
          </a:xfrm>
        </p:spPr>
        <p:txBody>
          <a:bodyPr/>
          <a:lstStyle/>
          <a:p>
            <a:pPr marL="0" indent="0" algn="ctr">
              <a:buNone/>
            </a:pPr>
            <a:r>
              <a:rPr lang="en-GB" sz="1600" b="1" dirty="0"/>
              <a:t>Emergency Planning</a:t>
            </a:r>
          </a:p>
          <a:p>
            <a:pPr marL="0" indent="0" algn="ctr">
              <a:buNone/>
            </a:pPr>
            <a:r>
              <a:rPr lang="en-GB" sz="1600" dirty="0"/>
              <a:t>This is the plan for when something unexpected or unusual happens that requires immediate changes to the way in which ASC operates. </a:t>
            </a:r>
          </a:p>
        </p:txBody>
      </p:sp>
      <p:sp>
        <p:nvSpPr>
          <p:cNvPr id="5" name="Content Placeholder 1">
            <a:extLst>
              <a:ext uri="{FF2B5EF4-FFF2-40B4-BE49-F238E27FC236}">
                <a16:creationId xmlns:a16="http://schemas.microsoft.com/office/drawing/2014/main" id="{110D2FE2-6A69-4E86-BB4A-45DE31BF3030}"/>
              </a:ext>
            </a:extLst>
          </p:cNvPr>
          <p:cNvSpPr txBox="1">
            <a:spLocks/>
          </p:cNvSpPr>
          <p:nvPr/>
        </p:nvSpPr>
        <p:spPr>
          <a:xfrm>
            <a:off x="339150" y="1058461"/>
            <a:ext cx="10502611" cy="889092"/>
          </a:xfrm>
          <a:prstGeom prst="rect">
            <a:avLst/>
          </a:prstGeom>
        </p:spPr>
        <p:txBody>
          <a:bodyPr/>
          <a:lstStyle>
            <a:lvl1pPr marL="285750" indent="-285750" algn="l" rtl="0" eaLnBrk="1" fontAlgn="base" hangingPunct="1">
              <a:spcBef>
                <a:spcPct val="20000"/>
              </a:spcBef>
              <a:spcAft>
                <a:spcPct val="0"/>
              </a:spcAft>
              <a:buFont typeface="Arial" panose="020B0604020202020204" pitchFamily="34" charset="0"/>
              <a:buChar char="•"/>
              <a:defRPr sz="18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har char="–"/>
              <a:defRPr sz="2000">
                <a:solidFill>
                  <a:schemeClr val="tx1"/>
                </a:solidFill>
                <a:latin typeface="+mn-lt"/>
                <a:ea typeface="MS PGothic" pitchFamily="34" charset="-128"/>
              </a:defRPr>
            </a:lvl2pPr>
            <a:lvl3pPr marL="1143000" indent="-228600" algn="l" rtl="0" eaLnBrk="1" fontAlgn="base" hangingPunct="1">
              <a:spcBef>
                <a:spcPct val="20000"/>
              </a:spcBef>
              <a:spcAft>
                <a:spcPct val="0"/>
              </a:spcAft>
              <a:buChar char="•"/>
              <a:defRPr sz="2000">
                <a:solidFill>
                  <a:schemeClr val="tx1"/>
                </a:solidFill>
                <a:latin typeface="+mn-lt"/>
                <a:ea typeface="MS PGothic" pitchFamily="34" charset="-128"/>
              </a:defRPr>
            </a:lvl3pPr>
            <a:lvl4pPr marL="1562100" indent="-228600" algn="l" rtl="0" eaLnBrk="1" fontAlgn="base" hangingPunct="1">
              <a:spcBef>
                <a:spcPct val="20000"/>
              </a:spcBef>
              <a:spcAft>
                <a:spcPct val="0"/>
              </a:spcAft>
              <a:buChar char="–"/>
              <a:defRPr sz="2000">
                <a:solidFill>
                  <a:schemeClr val="tx1"/>
                </a:solidFill>
                <a:latin typeface="+mn-lt"/>
                <a:ea typeface="MS PGothic" pitchFamily="34" charset="-128"/>
              </a:defRPr>
            </a:lvl4pPr>
            <a:lvl5pPr marL="1981200" indent="-228600" algn="l" rtl="0" eaLnBrk="1" fontAlgn="base" hangingPunct="1">
              <a:spcBef>
                <a:spcPct val="20000"/>
              </a:spcBef>
              <a:spcAft>
                <a:spcPct val="0"/>
              </a:spcAft>
              <a:buChar char="»"/>
              <a:defRPr sz="2000">
                <a:solidFill>
                  <a:schemeClr val="tx1"/>
                </a:solidFill>
                <a:latin typeface="+mn-lt"/>
                <a:ea typeface="MS PGothic" pitchFamily="34" charset="-128"/>
              </a:defRPr>
            </a:lvl5pPr>
            <a:lvl6pPr marL="2438400" indent="-228600" algn="l" rtl="0" eaLnBrk="1" fontAlgn="base" hangingPunct="1">
              <a:spcBef>
                <a:spcPct val="20000"/>
              </a:spcBef>
              <a:spcAft>
                <a:spcPct val="0"/>
              </a:spcAft>
              <a:buChar char="»"/>
              <a:defRPr sz="2000">
                <a:solidFill>
                  <a:schemeClr val="tx1"/>
                </a:solidFill>
                <a:latin typeface="+mn-lt"/>
                <a:ea typeface="+mn-ea"/>
              </a:defRPr>
            </a:lvl6pPr>
            <a:lvl7pPr marL="2895600" indent="-228600" algn="l" rtl="0" eaLnBrk="1" fontAlgn="base" hangingPunct="1">
              <a:spcBef>
                <a:spcPct val="20000"/>
              </a:spcBef>
              <a:spcAft>
                <a:spcPct val="0"/>
              </a:spcAft>
              <a:buChar char="»"/>
              <a:defRPr sz="2000">
                <a:solidFill>
                  <a:schemeClr val="tx1"/>
                </a:solidFill>
                <a:latin typeface="+mn-lt"/>
                <a:ea typeface="+mn-ea"/>
              </a:defRPr>
            </a:lvl7pPr>
            <a:lvl8pPr marL="3352800" indent="-228600" algn="l" rtl="0" eaLnBrk="1" fontAlgn="base" hangingPunct="1">
              <a:spcBef>
                <a:spcPct val="20000"/>
              </a:spcBef>
              <a:spcAft>
                <a:spcPct val="0"/>
              </a:spcAft>
              <a:buChar char="»"/>
              <a:defRPr sz="2000">
                <a:solidFill>
                  <a:schemeClr val="tx1"/>
                </a:solidFill>
                <a:latin typeface="+mn-lt"/>
                <a:ea typeface="+mn-ea"/>
              </a:defRPr>
            </a:lvl8pPr>
            <a:lvl9pPr marL="3810000" indent="-228600" algn="l" rtl="0" eaLnBrk="1" fontAlgn="base" hangingPunct="1">
              <a:spcBef>
                <a:spcPct val="20000"/>
              </a:spcBef>
              <a:spcAft>
                <a:spcPct val="0"/>
              </a:spcAft>
              <a:buChar char="»"/>
              <a:defRPr sz="2000">
                <a:solidFill>
                  <a:schemeClr val="tx1"/>
                </a:solidFill>
                <a:latin typeface="+mn-lt"/>
                <a:ea typeface="+mn-ea"/>
              </a:defRPr>
            </a:lvl9pPr>
          </a:lstStyle>
          <a:p>
            <a:pPr marL="0" indent="0">
              <a:buNone/>
            </a:pPr>
            <a:r>
              <a:rPr lang="en-GB" sz="1600" kern="0" dirty="0"/>
              <a:t>ASC has robust arrangements in place to ensure that where pressures can be anticipated these are planned for effectively.  There are </a:t>
            </a:r>
            <a:r>
              <a:rPr lang="en-GB" sz="1600" u="sng" kern="0" dirty="0"/>
              <a:t>3 ways </a:t>
            </a:r>
            <a:r>
              <a:rPr lang="en-GB" sz="1600" kern="0" dirty="0"/>
              <a:t>in which we plan for and manage pressure:</a:t>
            </a:r>
          </a:p>
        </p:txBody>
      </p:sp>
      <p:pic>
        <p:nvPicPr>
          <p:cNvPr id="7" name="Picture 6">
            <a:extLst>
              <a:ext uri="{FF2B5EF4-FFF2-40B4-BE49-F238E27FC236}">
                <a16:creationId xmlns:a16="http://schemas.microsoft.com/office/drawing/2014/main" id="{5CE4BF7B-4447-4BCF-AB69-D9655F081ADC}"/>
              </a:ext>
            </a:extLst>
          </p:cNvPr>
          <p:cNvPicPr>
            <a:picLocks noChangeAspect="1"/>
          </p:cNvPicPr>
          <p:nvPr/>
        </p:nvPicPr>
        <p:blipFill>
          <a:blip r:embed="rId2"/>
          <a:stretch>
            <a:fillRect/>
          </a:stretch>
        </p:blipFill>
        <p:spPr>
          <a:xfrm>
            <a:off x="1339345" y="3957425"/>
            <a:ext cx="1987652" cy="1905098"/>
          </a:xfrm>
          <a:prstGeom prst="rect">
            <a:avLst/>
          </a:prstGeom>
        </p:spPr>
      </p:pic>
      <p:pic>
        <p:nvPicPr>
          <p:cNvPr id="9" name="Picture 8">
            <a:extLst>
              <a:ext uri="{FF2B5EF4-FFF2-40B4-BE49-F238E27FC236}">
                <a16:creationId xmlns:a16="http://schemas.microsoft.com/office/drawing/2014/main" id="{A9816E9A-E7C5-43DE-922A-8389B4556102}"/>
              </a:ext>
            </a:extLst>
          </p:cNvPr>
          <p:cNvPicPr>
            <a:picLocks noChangeAspect="1"/>
          </p:cNvPicPr>
          <p:nvPr/>
        </p:nvPicPr>
        <p:blipFill>
          <a:blip r:embed="rId3"/>
          <a:stretch>
            <a:fillRect/>
          </a:stretch>
        </p:blipFill>
        <p:spPr>
          <a:xfrm>
            <a:off x="5103385" y="4169049"/>
            <a:ext cx="1656184" cy="1481850"/>
          </a:xfrm>
          <a:prstGeom prst="rect">
            <a:avLst/>
          </a:prstGeom>
        </p:spPr>
      </p:pic>
      <p:grpSp>
        <p:nvGrpSpPr>
          <p:cNvPr id="14" name="Group 13">
            <a:extLst>
              <a:ext uri="{FF2B5EF4-FFF2-40B4-BE49-F238E27FC236}">
                <a16:creationId xmlns:a16="http://schemas.microsoft.com/office/drawing/2014/main" id="{556EE5A7-810B-4530-B750-260DC980B3A0}"/>
              </a:ext>
            </a:extLst>
          </p:cNvPr>
          <p:cNvGrpSpPr/>
          <p:nvPr/>
        </p:nvGrpSpPr>
        <p:grpSpPr>
          <a:xfrm>
            <a:off x="7860653" y="2327549"/>
            <a:ext cx="3240000" cy="3748116"/>
            <a:chOff x="8194495" y="2336800"/>
            <a:chExt cx="3240000" cy="3748116"/>
          </a:xfrm>
          <a:solidFill>
            <a:schemeClr val="tx2">
              <a:lumMod val="20000"/>
              <a:lumOff val="80000"/>
            </a:schemeClr>
          </a:solidFill>
        </p:grpSpPr>
        <p:sp>
          <p:nvSpPr>
            <p:cNvPr id="12" name="Rectangle 11">
              <a:extLst>
                <a:ext uri="{FF2B5EF4-FFF2-40B4-BE49-F238E27FC236}">
                  <a16:creationId xmlns:a16="http://schemas.microsoft.com/office/drawing/2014/main" id="{298C8FE5-1506-46C6-B5E8-C2B16951A8AB}"/>
                </a:ext>
              </a:extLst>
            </p:cNvPr>
            <p:cNvSpPr/>
            <p:nvPr/>
          </p:nvSpPr>
          <p:spPr>
            <a:xfrm>
              <a:off x="8194495" y="2336800"/>
              <a:ext cx="3240000" cy="3748116"/>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Content Placeholder 3">
              <a:extLst>
                <a:ext uri="{FF2B5EF4-FFF2-40B4-BE49-F238E27FC236}">
                  <a16:creationId xmlns:a16="http://schemas.microsoft.com/office/drawing/2014/main" id="{7BCAF19B-95BE-44DA-8DF3-D55BEB539364}"/>
                </a:ext>
              </a:extLst>
            </p:cNvPr>
            <p:cNvSpPr txBox="1">
              <a:spLocks/>
            </p:cNvSpPr>
            <p:nvPr/>
          </p:nvSpPr>
          <p:spPr>
            <a:xfrm>
              <a:off x="8233242" y="2492723"/>
              <a:ext cx="3150453" cy="1242310"/>
            </a:xfrm>
            <a:prstGeom prst="rect">
              <a:avLst/>
            </a:prstGeom>
            <a:grpFill/>
          </p:spPr>
          <p:txBody>
            <a:bodyPr/>
            <a:lstStyle>
              <a:lvl1pPr marL="285750" indent="-285750" algn="l" rtl="0" eaLnBrk="1" fontAlgn="base" hangingPunct="1">
                <a:spcBef>
                  <a:spcPct val="20000"/>
                </a:spcBef>
                <a:spcAft>
                  <a:spcPct val="0"/>
                </a:spcAft>
                <a:buFont typeface="Arial" panose="020B0604020202020204" pitchFamily="34" charset="0"/>
                <a:buChar char="•"/>
                <a:defRPr sz="18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har char="–"/>
                <a:defRPr sz="2000">
                  <a:solidFill>
                    <a:schemeClr val="tx1"/>
                  </a:solidFill>
                  <a:latin typeface="+mn-lt"/>
                  <a:ea typeface="MS PGothic" pitchFamily="34" charset="-128"/>
                </a:defRPr>
              </a:lvl2pPr>
              <a:lvl3pPr marL="1143000" indent="-228600" algn="l" rtl="0" eaLnBrk="1" fontAlgn="base" hangingPunct="1">
                <a:spcBef>
                  <a:spcPct val="20000"/>
                </a:spcBef>
                <a:spcAft>
                  <a:spcPct val="0"/>
                </a:spcAft>
                <a:buChar char="•"/>
                <a:defRPr sz="2000">
                  <a:solidFill>
                    <a:schemeClr val="tx1"/>
                  </a:solidFill>
                  <a:latin typeface="+mn-lt"/>
                  <a:ea typeface="MS PGothic" pitchFamily="34" charset="-128"/>
                </a:defRPr>
              </a:lvl3pPr>
              <a:lvl4pPr marL="1562100" indent="-228600" algn="l" rtl="0" eaLnBrk="1" fontAlgn="base" hangingPunct="1">
                <a:spcBef>
                  <a:spcPct val="20000"/>
                </a:spcBef>
                <a:spcAft>
                  <a:spcPct val="0"/>
                </a:spcAft>
                <a:buChar char="–"/>
                <a:defRPr sz="2000">
                  <a:solidFill>
                    <a:schemeClr val="tx1"/>
                  </a:solidFill>
                  <a:latin typeface="+mn-lt"/>
                  <a:ea typeface="MS PGothic" pitchFamily="34" charset="-128"/>
                </a:defRPr>
              </a:lvl4pPr>
              <a:lvl5pPr marL="1981200" indent="-228600" algn="l" rtl="0" eaLnBrk="1" fontAlgn="base" hangingPunct="1">
                <a:spcBef>
                  <a:spcPct val="20000"/>
                </a:spcBef>
                <a:spcAft>
                  <a:spcPct val="0"/>
                </a:spcAft>
                <a:buChar char="»"/>
                <a:defRPr sz="2000">
                  <a:solidFill>
                    <a:schemeClr val="tx1"/>
                  </a:solidFill>
                  <a:latin typeface="+mn-lt"/>
                  <a:ea typeface="MS PGothic" pitchFamily="34" charset="-128"/>
                </a:defRPr>
              </a:lvl5pPr>
              <a:lvl6pPr marL="2438400" indent="-228600" algn="l" rtl="0" eaLnBrk="1" fontAlgn="base" hangingPunct="1">
                <a:spcBef>
                  <a:spcPct val="20000"/>
                </a:spcBef>
                <a:spcAft>
                  <a:spcPct val="0"/>
                </a:spcAft>
                <a:buChar char="»"/>
                <a:defRPr sz="2000">
                  <a:solidFill>
                    <a:schemeClr val="tx1"/>
                  </a:solidFill>
                  <a:latin typeface="+mn-lt"/>
                  <a:ea typeface="+mn-ea"/>
                </a:defRPr>
              </a:lvl6pPr>
              <a:lvl7pPr marL="2895600" indent="-228600" algn="l" rtl="0" eaLnBrk="1" fontAlgn="base" hangingPunct="1">
                <a:spcBef>
                  <a:spcPct val="20000"/>
                </a:spcBef>
                <a:spcAft>
                  <a:spcPct val="0"/>
                </a:spcAft>
                <a:buChar char="»"/>
                <a:defRPr sz="2000">
                  <a:solidFill>
                    <a:schemeClr val="tx1"/>
                  </a:solidFill>
                  <a:latin typeface="+mn-lt"/>
                  <a:ea typeface="+mn-ea"/>
                </a:defRPr>
              </a:lvl7pPr>
              <a:lvl8pPr marL="3352800" indent="-228600" algn="l" rtl="0" eaLnBrk="1" fontAlgn="base" hangingPunct="1">
                <a:spcBef>
                  <a:spcPct val="20000"/>
                </a:spcBef>
                <a:spcAft>
                  <a:spcPct val="0"/>
                </a:spcAft>
                <a:buChar char="»"/>
                <a:defRPr sz="2000">
                  <a:solidFill>
                    <a:schemeClr val="tx1"/>
                  </a:solidFill>
                  <a:latin typeface="+mn-lt"/>
                  <a:ea typeface="+mn-ea"/>
                </a:defRPr>
              </a:lvl8pPr>
              <a:lvl9pPr marL="3810000" indent="-228600" algn="l" rtl="0" eaLnBrk="1" fontAlgn="base" hangingPunct="1">
                <a:spcBef>
                  <a:spcPct val="20000"/>
                </a:spcBef>
                <a:spcAft>
                  <a:spcPct val="0"/>
                </a:spcAft>
                <a:buChar char="»"/>
                <a:defRPr sz="2000">
                  <a:solidFill>
                    <a:schemeClr val="tx1"/>
                  </a:solidFill>
                  <a:latin typeface="+mn-lt"/>
                  <a:ea typeface="+mn-ea"/>
                </a:defRPr>
              </a:lvl9pPr>
            </a:lstStyle>
            <a:p>
              <a:pPr marL="0" indent="0" algn="ctr">
                <a:buFont typeface="Arial" panose="020B0604020202020204" pitchFamily="34" charset="0"/>
                <a:buNone/>
              </a:pPr>
              <a:r>
                <a:rPr lang="en-GB" sz="1600" b="1" kern="0" dirty="0"/>
                <a:t>Enabling Resilience</a:t>
              </a:r>
            </a:p>
            <a:p>
              <a:pPr marL="0" indent="0" algn="ctr">
                <a:buFont typeface="Arial" panose="020B0604020202020204" pitchFamily="34" charset="0"/>
                <a:buNone/>
              </a:pPr>
              <a:r>
                <a:rPr lang="en-GB" sz="1600" kern="0" dirty="0"/>
                <a:t>This is how we enable the wider Essex system to remain resilient during times of increased pressure</a:t>
              </a:r>
            </a:p>
          </p:txBody>
        </p:sp>
        <p:pic>
          <p:nvPicPr>
            <p:cNvPr id="10" name="Picture 9">
              <a:extLst>
                <a:ext uri="{FF2B5EF4-FFF2-40B4-BE49-F238E27FC236}">
                  <a16:creationId xmlns:a16="http://schemas.microsoft.com/office/drawing/2014/main" id="{EE4F8DA1-CDD8-4C9A-B29C-551B570B6AEA}"/>
                </a:ext>
              </a:extLst>
            </p:cNvPr>
            <p:cNvPicPr>
              <a:picLocks noChangeAspect="1"/>
            </p:cNvPicPr>
            <p:nvPr/>
          </p:nvPicPr>
          <p:blipFill>
            <a:blip r:embed="rId4"/>
            <a:stretch>
              <a:fillRect/>
            </a:stretch>
          </p:blipFill>
          <p:spPr>
            <a:xfrm>
              <a:off x="8925520" y="3842781"/>
              <a:ext cx="1986137" cy="1866370"/>
            </a:xfrm>
            <a:prstGeom prst="rect">
              <a:avLst/>
            </a:prstGeom>
            <a:grpFill/>
          </p:spPr>
        </p:pic>
      </p:grpSp>
    </p:spTree>
    <p:extLst>
      <p:ext uri="{BB962C8B-B14F-4D97-AF65-F5344CB8AC3E}">
        <p14:creationId xmlns:p14="http://schemas.microsoft.com/office/powerpoint/2010/main" val="18523618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CC_Powerpoint_Templates">
  <a:themeElements>
    <a:clrScheme name="ECC Default Colours">
      <a:dk1>
        <a:srgbClr val="000000"/>
      </a:dk1>
      <a:lt1>
        <a:srgbClr val="FFFFFF"/>
      </a:lt1>
      <a:dk2>
        <a:srgbClr val="E00069"/>
      </a:dk2>
      <a:lt2>
        <a:srgbClr val="E1291A"/>
      </a:lt2>
      <a:accent1>
        <a:srgbClr val="007A33"/>
      </a:accent1>
      <a:accent2>
        <a:srgbClr val="00A191"/>
      </a:accent2>
      <a:accent3>
        <a:srgbClr val="004899"/>
      </a:accent3>
      <a:accent4>
        <a:srgbClr val="00205B"/>
      </a:accent4>
      <a:accent5>
        <a:srgbClr val="682558"/>
      </a:accent5>
      <a:accent6>
        <a:srgbClr val="934D98"/>
      </a:accent6>
      <a:hlink>
        <a:srgbClr val="0645AD"/>
      </a:hlink>
      <a:folHlink>
        <a:srgbClr val="0645AD"/>
      </a:folHlink>
    </a:clrScheme>
    <a:fontScheme name="ECC defaul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ea typeface="ＭＳ Ｐゴシック" charset="0"/>
          </a:defRPr>
        </a:defPPr>
      </a:lstStyle>
    </a:lnDef>
    <a:txDef>
      <a:spPr>
        <a:noFill/>
      </a:spPr>
      <a:bodyPr wrap="square" rtlCol="0">
        <a:spAutoFit/>
      </a:bodyPr>
      <a:lstStyle>
        <a:defPPr>
          <a:defRPr sz="1800" dirty="0" smtClean="0">
            <a:latin typeface="+mn-lt"/>
          </a:defRPr>
        </a:defPPr>
      </a:lstStyle>
    </a:txDef>
  </a:objectDefaults>
  <a:extraClrSchemeLst>
    <a:extraClrScheme>
      <a:clrScheme name="Blank Presentation 1">
        <a:dk1>
          <a:srgbClr val="000000"/>
        </a:dk1>
        <a:lt1>
          <a:srgbClr val="FFFFFF"/>
        </a:lt1>
        <a:dk2>
          <a:srgbClr val="B3995D"/>
        </a:dk2>
        <a:lt2>
          <a:srgbClr val="D00F44"/>
        </a:lt2>
        <a:accent1>
          <a:srgbClr val="C75B12"/>
        </a:accent1>
        <a:accent2>
          <a:srgbClr val="850057"/>
        </a:accent2>
        <a:accent3>
          <a:srgbClr val="FFFFFF"/>
        </a:accent3>
        <a:accent4>
          <a:srgbClr val="000000"/>
        </a:accent4>
        <a:accent5>
          <a:srgbClr val="E0B5AA"/>
        </a:accent5>
        <a:accent6>
          <a:srgbClr val="78004E"/>
        </a:accent6>
        <a:hlink>
          <a:srgbClr val="4B306A"/>
        </a:hlink>
        <a:folHlink>
          <a:srgbClr val="0083BE"/>
        </a:folHlink>
      </a:clrScheme>
      <a:clrMap bg1="lt1" tx1="dk1" bg2="lt2" tx2="dk2" accent1="accent1" accent2="accent2" accent3="accent3" accent4="accent4" accent5="accent5" accent6="accent6" hlink="hlink" folHlink="folHlink"/>
    </a:extraClrScheme>
    <a:extraClrScheme>
      <a:clrScheme name="Blank Presentation 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3">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4">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5">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6">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9">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10">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11">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1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2C0F3BD5-2828-4B01-9775-547067E9D20B}" vid="{D6AA8548-A859-4FEB-8288-206DB8D1E4B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1335</Words>
  <Application>Microsoft Office PowerPoint</Application>
  <PresentationFormat>Widescreen</PresentationFormat>
  <Paragraphs>88</Paragraphs>
  <Slides>7</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Arial Bold</vt:lpstr>
      <vt:lpstr>Calibri</vt:lpstr>
      <vt:lpstr>Calibri Light</vt:lpstr>
      <vt:lpstr>Office Theme</vt:lpstr>
      <vt:lpstr>ECC_Powerpoint_Templates</vt:lpstr>
      <vt:lpstr>ASC Pressures Planning (LAPEL)</vt:lpstr>
      <vt:lpstr>PowerPoint Presentation</vt:lpstr>
      <vt:lpstr>PowerPoint Presentation</vt:lpstr>
      <vt:lpstr>PowerPoint Presentation</vt:lpstr>
      <vt:lpstr>Monitoring and responding to changing pressures</vt:lpstr>
      <vt:lpstr>Some of the tools that might be used to mitigate pressure</vt:lpstr>
      <vt:lpstr>How we plan for and manage pressure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2024-02-09T16:45:11Z</dcterms:created>
  <dcterms:modified xsi:type="dcterms:W3CDTF">2024-02-09T16:45:21Z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9d8be9e-c8d9-4b9c-bd40-2c27cc7ea2e6_Enabled">
    <vt:lpwstr>true</vt:lpwstr>
  </property>
  <property fmtid="{D5CDD505-2E9C-101B-9397-08002B2CF9AE}" pid="3" name="MSIP_Label_39d8be9e-c8d9-4b9c-bd40-2c27cc7ea2e6_SetDate">
    <vt:lpwstr>2024-02-09T16:45:21Z</vt:lpwstr>
  </property>
  <property fmtid="{D5CDD505-2E9C-101B-9397-08002B2CF9AE}" pid="4" name="MSIP_Label_39d8be9e-c8d9-4b9c-bd40-2c27cc7ea2e6_Method">
    <vt:lpwstr>Standard</vt:lpwstr>
  </property>
  <property fmtid="{D5CDD505-2E9C-101B-9397-08002B2CF9AE}" pid="5" name="MSIP_Label_39d8be9e-c8d9-4b9c-bd40-2c27cc7ea2e6_Name">
    <vt:lpwstr>39d8be9e-c8d9-4b9c-bd40-2c27cc7ea2e6</vt:lpwstr>
  </property>
  <property fmtid="{D5CDD505-2E9C-101B-9397-08002B2CF9AE}" pid="6" name="MSIP_Label_39d8be9e-c8d9-4b9c-bd40-2c27cc7ea2e6_SiteId">
    <vt:lpwstr>a8b4324f-155c-4215-a0f1-7ed8cc9a992f</vt:lpwstr>
  </property>
  <property fmtid="{D5CDD505-2E9C-101B-9397-08002B2CF9AE}" pid="7" name="MSIP_Label_39d8be9e-c8d9-4b9c-bd40-2c27cc7ea2e6_ActionId">
    <vt:lpwstr>e0a30f8b-6e24-456b-9510-184428a93829</vt:lpwstr>
  </property>
  <property fmtid="{D5CDD505-2E9C-101B-9397-08002B2CF9AE}" pid="8" name="MSIP_Label_39d8be9e-c8d9-4b9c-bd40-2c27cc7ea2e6_ContentBits">
    <vt:lpwstr>0</vt:lpwstr>
  </property>
</Properties>
</file>